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5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2E0F3-544C-4BC5-A89E-DD3FE9C64560}" type="datetimeFigureOut">
              <a:rPr lang="bg-BG" smtClean="0"/>
              <a:t>15.5.2016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506FA-04A4-4076-A2A1-248F1D1D368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714348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2E0F3-544C-4BC5-A89E-DD3FE9C64560}" type="datetimeFigureOut">
              <a:rPr lang="bg-BG" smtClean="0"/>
              <a:t>15.5.2016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506FA-04A4-4076-A2A1-248F1D1D368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032691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2E0F3-544C-4BC5-A89E-DD3FE9C64560}" type="datetimeFigureOut">
              <a:rPr lang="bg-BG" smtClean="0"/>
              <a:t>15.5.2016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506FA-04A4-4076-A2A1-248F1D1D368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717435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2E0F3-544C-4BC5-A89E-DD3FE9C64560}" type="datetimeFigureOut">
              <a:rPr lang="bg-BG" smtClean="0"/>
              <a:t>15.5.2016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506FA-04A4-4076-A2A1-248F1D1D368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189514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2E0F3-544C-4BC5-A89E-DD3FE9C64560}" type="datetimeFigureOut">
              <a:rPr lang="bg-BG" smtClean="0"/>
              <a:t>15.5.2016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506FA-04A4-4076-A2A1-248F1D1D368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553761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2E0F3-544C-4BC5-A89E-DD3FE9C64560}" type="datetimeFigureOut">
              <a:rPr lang="bg-BG" smtClean="0"/>
              <a:t>15.5.2016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506FA-04A4-4076-A2A1-248F1D1D368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20134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2E0F3-544C-4BC5-A89E-DD3FE9C64560}" type="datetimeFigureOut">
              <a:rPr lang="bg-BG" smtClean="0"/>
              <a:t>15.5.2016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506FA-04A4-4076-A2A1-248F1D1D368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548508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2E0F3-544C-4BC5-A89E-DD3FE9C64560}" type="datetimeFigureOut">
              <a:rPr lang="bg-BG" smtClean="0"/>
              <a:t>15.5.2016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506FA-04A4-4076-A2A1-248F1D1D368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610509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2E0F3-544C-4BC5-A89E-DD3FE9C64560}" type="datetimeFigureOut">
              <a:rPr lang="bg-BG" smtClean="0"/>
              <a:t>15.5.2016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506FA-04A4-4076-A2A1-248F1D1D368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204762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2E0F3-544C-4BC5-A89E-DD3FE9C64560}" type="datetimeFigureOut">
              <a:rPr lang="bg-BG" smtClean="0"/>
              <a:t>15.5.2016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506FA-04A4-4076-A2A1-248F1D1D368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410044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2E0F3-544C-4BC5-A89E-DD3FE9C64560}" type="datetimeFigureOut">
              <a:rPr lang="bg-BG" smtClean="0"/>
              <a:t>15.5.2016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506FA-04A4-4076-A2A1-248F1D1D368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284748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A2E0F3-544C-4BC5-A89E-DD3FE9C64560}" type="datetimeFigureOut">
              <a:rPr lang="bg-BG" smtClean="0"/>
              <a:t>15.5.2016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7506FA-04A4-4076-A2A1-248F1D1D368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089989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7.jpeg"/><Relationship Id="rId4" Type="http://schemas.openxmlformats.org/officeDocument/2006/relationships/image" Target="../media/image3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3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5.png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bg-BG"/>
          </a:p>
        </p:txBody>
      </p:sp>
      <p:pic>
        <p:nvPicPr>
          <p:cNvPr id="1026" name="Picture 2" descr="C:\Users\19\Desktop\Състезание ИТ\4 клас\Галерия\морско дъно 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0" y="2132856"/>
            <a:ext cx="91440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6600" dirty="0" smtClean="0">
                <a:solidFill>
                  <a:schemeClr val="bg1"/>
                </a:solidFill>
                <a:latin typeface="Monotype Corsiva" panose="03010101010201010101" pitchFamily="66" charset="0"/>
              </a:rPr>
              <a:t>  </a:t>
            </a:r>
            <a:r>
              <a:rPr lang="bg-BG" sz="6000" dirty="0" smtClean="0">
                <a:solidFill>
                  <a:schemeClr val="bg1"/>
                </a:solidFill>
                <a:latin typeface="Monotype Corsiva" panose="03010101010201010101" pitchFamily="66" charset="0"/>
              </a:rPr>
              <a:t>Приключение на морското дъно</a:t>
            </a:r>
            <a:endParaRPr lang="bg-BG" sz="6000" dirty="0">
              <a:solidFill>
                <a:schemeClr val="bg1"/>
              </a:solidFill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60032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Click="0" advTm="0">
        <p14:ripple/>
      </p:transition>
    </mc:Choice>
    <mc:Fallback>
      <p:transition spd="slow" advClick="0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75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bg-BG"/>
          </a:p>
        </p:txBody>
      </p:sp>
      <p:pic>
        <p:nvPicPr>
          <p:cNvPr id="1026" name="Picture 2" descr="C:\Users\19\Desktop\Състезание ИТ\4 клас\Галерия\морско дъно 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76" y="0"/>
            <a:ext cx="9144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-2976" y="19625"/>
            <a:ext cx="91440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4400" dirty="0" smtClean="0">
                <a:solidFill>
                  <a:schemeClr val="bg1"/>
                </a:solidFill>
                <a:latin typeface="Monotype Corsiva" panose="03010101010201010101" pitchFamily="66" charset="0"/>
              </a:rPr>
              <a:t>На морското дъно от преди много години си стояло съкровището на черните пирати.</a:t>
            </a:r>
            <a:endParaRPr lang="bg-BG" sz="4400" dirty="0">
              <a:solidFill>
                <a:schemeClr val="bg1"/>
              </a:solidFill>
              <a:latin typeface="Monotype Corsiva" panose="03010101010201010101" pitchFamily="66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2704691" y="4303892"/>
            <a:ext cx="1800200" cy="1587609"/>
            <a:chOff x="2771800" y="4395526"/>
            <a:chExt cx="1800200" cy="1587609"/>
          </a:xfrm>
        </p:grpSpPr>
        <p:pic>
          <p:nvPicPr>
            <p:cNvPr id="2050" name="Picture 2" descr="http://brighton-hove.dbprimary.com/brighton-hove/primary/fairlight/arenas/pirates/web/treasurechest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2896129" y="4395526"/>
              <a:ext cx="1675871" cy="1495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2" name="Picture 4" descr="http://solostudios.net/AboutHome/files/seaweed7-tall.gif"/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71800" y="4534170"/>
              <a:ext cx="779484" cy="14302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4" name="Picture 6" descr="http://solostudios.net/AboutHome/files/seaweed7-tall.gif"/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18646" y="4467395"/>
              <a:ext cx="826049" cy="15157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6" name="Picture 8" descr="http://solostudios.net/AboutHome/files/seaweed7-tall.gif"/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1733" y="4501521"/>
              <a:ext cx="786116" cy="14424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2057" name="Picture 9" descr="C:\Users\19\Desktop\Състезание ИТ\4 клас\Галерия\морски обитател 15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4528" y="4316603"/>
            <a:ext cx="1884530" cy="15480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-1884363" y="4303892"/>
            <a:ext cx="1884363" cy="154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-2976" y="620688"/>
            <a:ext cx="914102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4400" dirty="0">
                <a:solidFill>
                  <a:schemeClr val="bg1"/>
                </a:solidFill>
                <a:latin typeface="Monotype Corsiva" panose="03010101010201010101" pitchFamily="66" charset="0"/>
              </a:rPr>
              <a:t>Докато един ден...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4390988" y="2648665"/>
            <a:ext cx="1843979" cy="1560670"/>
            <a:chOff x="4390988" y="2648665"/>
            <a:chExt cx="1843979" cy="1560670"/>
          </a:xfrm>
        </p:grpSpPr>
        <p:sp>
          <p:nvSpPr>
            <p:cNvPr id="8" name="Cloud 7"/>
            <p:cNvSpPr/>
            <p:nvPr/>
          </p:nvSpPr>
          <p:spPr>
            <a:xfrm>
              <a:off x="4390988" y="2648665"/>
              <a:ext cx="1843979" cy="1560670"/>
            </a:xfrm>
            <a:prstGeom prst="cloud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bg-BG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504891" y="2924944"/>
              <a:ext cx="173007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g-BG" sz="2400" dirty="0">
                  <a:solidFill>
                    <a:schemeClr val="bg1"/>
                  </a:solidFill>
                  <a:latin typeface="Monotype Corsiva" panose="03010101010201010101" pitchFamily="66" charset="0"/>
                </a:rPr>
                <a:t>Еха, намерих съкровище!</a:t>
              </a: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1492457" y="2564904"/>
            <a:ext cx="2059082" cy="1762458"/>
            <a:chOff x="4390988" y="2648665"/>
            <a:chExt cx="1843979" cy="1560670"/>
          </a:xfrm>
        </p:grpSpPr>
        <p:sp>
          <p:nvSpPr>
            <p:cNvPr id="19" name="Cloud 18"/>
            <p:cNvSpPr/>
            <p:nvPr/>
          </p:nvSpPr>
          <p:spPr>
            <a:xfrm>
              <a:off x="4390988" y="2648665"/>
              <a:ext cx="1843979" cy="1560670"/>
            </a:xfrm>
            <a:prstGeom prst="cloud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bg-BG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4586561" y="3013501"/>
              <a:ext cx="1588079" cy="7358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g-BG" sz="2400" dirty="0" smtClean="0">
                  <a:solidFill>
                    <a:schemeClr val="bg1"/>
                  </a:solidFill>
                  <a:latin typeface="Monotype Corsiva" panose="03010101010201010101" pitchFamily="66" charset="0"/>
                </a:rPr>
                <a:t>Не е вярно, аз го намерих!</a:t>
              </a:r>
              <a:endParaRPr lang="bg-BG" sz="2400" dirty="0">
                <a:solidFill>
                  <a:schemeClr val="bg1"/>
                </a:solidFill>
                <a:latin typeface="Monotype Corsiva" panose="03010101010201010101" pitchFamily="66" charset="0"/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4543388" y="2801065"/>
            <a:ext cx="1843979" cy="1560670"/>
            <a:chOff x="4390988" y="2648665"/>
            <a:chExt cx="1843979" cy="1560670"/>
          </a:xfrm>
        </p:grpSpPr>
        <p:sp>
          <p:nvSpPr>
            <p:cNvPr id="22" name="Cloud 21"/>
            <p:cNvSpPr/>
            <p:nvPr/>
          </p:nvSpPr>
          <p:spPr>
            <a:xfrm>
              <a:off x="4390988" y="2648665"/>
              <a:ext cx="1843979" cy="1560670"/>
            </a:xfrm>
            <a:prstGeom prst="cloud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bg-BG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504891" y="2924944"/>
              <a:ext cx="1730076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g-BG" sz="2400" dirty="0" smtClean="0">
                  <a:solidFill>
                    <a:schemeClr val="bg1"/>
                  </a:solidFill>
                  <a:latin typeface="Monotype Corsiva" panose="03010101010201010101" pitchFamily="66" charset="0"/>
                </a:rPr>
                <a:t>Аз го намерих първи!</a:t>
              </a:r>
              <a:endParaRPr lang="bg-BG" sz="2400" dirty="0">
                <a:solidFill>
                  <a:schemeClr val="bg1"/>
                </a:solidFill>
                <a:latin typeface="Monotype Corsiva" panose="03010101010201010101" pitchFamily="66" charset="0"/>
              </a:endParaRP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1644857" y="2717304"/>
            <a:ext cx="2059082" cy="1762458"/>
            <a:chOff x="4390988" y="2648665"/>
            <a:chExt cx="1843979" cy="1560670"/>
          </a:xfrm>
        </p:grpSpPr>
        <p:sp>
          <p:nvSpPr>
            <p:cNvPr id="25" name="Cloud 24"/>
            <p:cNvSpPr/>
            <p:nvPr/>
          </p:nvSpPr>
          <p:spPr>
            <a:xfrm>
              <a:off x="4390988" y="2648665"/>
              <a:ext cx="1843979" cy="1560670"/>
            </a:xfrm>
            <a:prstGeom prst="cloud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bg-BG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4585441" y="2923017"/>
              <a:ext cx="1588079" cy="10629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g-BG" sz="2400" dirty="0" smtClean="0">
                  <a:solidFill>
                    <a:schemeClr val="bg1"/>
                  </a:solidFill>
                  <a:latin typeface="Monotype Corsiva" panose="03010101010201010101" pitchFamily="66" charset="0"/>
                </a:rPr>
                <a:t>Не лъжи и си признай че аз бях  пръв!</a:t>
              </a:r>
              <a:endParaRPr lang="bg-BG" sz="2400" dirty="0">
                <a:solidFill>
                  <a:schemeClr val="bg1"/>
                </a:solidFill>
                <a:latin typeface="Monotype Corsiva" panose="03010101010201010101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261872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500"/>
                            </p:stCondLst>
                            <p:childTnLst>
                              <p:par>
                                <p:cTn id="12" presetID="10" presetClass="exit" presetSubtype="0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725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1000"/>
                            </p:stCondLst>
                            <p:childTnLst>
                              <p:par>
                                <p:cTn id="20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3.7037E-7 L -0.56753 0.00995 " pathEditMode="relative" rAng="0" ptsTypes="AA">
                                      <p:cBhvr>
                                        <p:cTn id="21" dur="3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385" y="486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2.22222E-6 L 0.36667 0.00116 " pathEditMode="relative" rAng="0" ptsTypes="AA">
                                      <p:cBhvr>
                                        <p:cTn id="23" dur="425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333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25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7000"/>
                            </p:stCondLst>
                            <p:childTnLst>
                              <p:par>
                                <p:cTn id="29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975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1000"/>
                            </p:stCondLst>
                            <p:childTnLst>
                              <p:par>
                                <p:cTn id="37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17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375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5500"/>
                            </p:stCondLst>
                            <p:childTnLst>
                              <p:par>
                                <p:cTn id="45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17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8250"/>
                            </p:stCondLst>
                            <p:childTnLst>
                              <p:par>
                                <p:cTn id="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9500"/>
                            </p:stCondLst>
                            <p:childTnLst>
                              <p:par>
                                <p:cTn id="53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17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bg-BG"/>
          </a:p>
        </p:txBody>
      </p:sp>
      <p:pic>
        <p:nvPicPr>
          <p:cNvPr id="1026" name="Picture 2" descr="C:\Users\19\Desktop\Състезание ИТ\4 клас\Галерия\морско дъно 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76" y="0"/>
            <a:ext cx="9144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" name="Group 5"/>
          <p:cNvGrpSpPr/>
          <p:nvPr/>
        </p:nvGrpSpPr>
        <p:grpSpPr>
          <a:xfrm>
            <a:off x="2704691" y="4303892"/>
            <a:ext cx="1800200" cy="1587609"/>
            <a:chOff x="2771800" y="4395526"/>
            <a:chExt cx="1800200" cy="1587609"/>
          </a:xfrm>
        </p:grpSpPr>
        <p:pic>
          <p:nvPicPr>
            <p:cNvPr id="2050" name="Picture 2" descr="http://brighton-hove.dbprimary.com/brighton-hove/primary/fairlight/arenas/pirates/web/treasurechest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2896129" y="4395526"/>
              <a:ext cx="1675871" cy="1495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2" name="Picture 4" descr="http://solostudios.net/AboutHome/files/seaweed7-tall.gif"/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71800" y="4534170"/>
              <a:ext cx="779484" cy="14302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4" name="Picture 6" descr="http://solostudios.net/AboutHome/files/seaweed7-tall.gif"/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18646" y="4467395"/>
              <a:ext cx="826049" cy="15157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6" name="Picture 8" descr="http://solostudios.net/AboutHome/files/seaweed7-tall.gif"/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1733" y="4501521"/>
              <a:ext cx="786116" cy="14424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2057" name="Picture 9" descr="C:\Users\19\Desktop\Състезание ИТ\4 клас\Галерия\морски обитател 15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8980" y="4442536"/>
            <a:ext cx="1884530" cy="15480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78852" y="4316603"/>
            <a:ext cx="1884363" cy="154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286" y="44624"/>
            <a:ext cx="914102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4400" dirty="0" smtClean="0">
                <a:solidFill>
                  <a:schemeClr val="bg1"/>
                </a:solidFill>
                <a:latin typeface="Monotype Corsiva" panose="03010101010201010101" pitchFamily="66" charset="0"/>
              </a:rPr>
              <a:t>Спорът между раците продължил с часове. Но никой не отстъпвал.</a:t>
            </a:r>
            <a:endParaRPr lang="bg-BG" sz="4400" dirty="0">
              <a:solidFill>
                <a:schemeClr val="bg1"/>
              </a:solidFill>
              <a:latin typeface="Monotype Corsiva" panose="03010101010201010101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613" y="429344"/>
            <a:ext cx="91469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5400" dirty="0">
                <a:solidFill>
                  <a:schemeClr val="bg1"/>
                </a:solidFill>
                <a:latin typeface="Monotype Corsiva" panose="03010101010201010101" pitchFamily="66" charset="0"/>
              </a:rPr>
              <a:t>Изведнъж единият предложил...</a:t>
            </a:r>
          </a:p>
        </p:txBody>
      </p:sp>
      <p:grpSp>
        <p:nvGrpSpPr>
          <p:cNvPr id="27" name="Group 26"/>
          <p:cNvGrpSpPr/>
          <p:nvPr/>
        </p:nvGrpSpPr>
        <p:grpSpPr>
          <a:xfrm>
            <a:off x="4154152" y="2031384"/>
            <a:ext cx="2925372" cy="2334574"/>
            <a:chOff x="4250594" y="2041277"/>
            <a:chExt cx="2619772" cy="2067282"/>
          </a:xfrm>
        </p:grpSpPr>
        <p:sp>
          <p:nvSpPr>
            <p:cNvPr id="28" name="Cloud 27"/>
            <p:cNvSpPr/>
            <p:nvPr/>
          </p:nvSpPr>
          <p:spPr>
            <a:xfrm>
              <a:off x="4250594" y="2041277"/>
              <a:ext cx="2619772" cy="2067282"/>
            </a:xfrm>
            <a:prstGeom prst="cloud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bg-BG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4564693" y="2194895"/>
              <a:ext cx="2305673" cy="1716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g-BG" sz="2400" dirty="0" smtClean="0">
                  <a:solidFill>
                    <a:schemeClr val="bg1"/>
                  </a:solidFill>
                  <a:latin typeface="Monotype Corsiva" panose="03010101010201010101" pitchFamily="66" charset="0"/>
                </a:rPr>
                <a:t>Да се състезаваме до пещерата на русалките. Победителят взема съкровището.</a:t>
              </a:r>
              <a:endParaRPr lang="bg-BG" sz="2400" dirty="0">
                <a:solidFill>
                  <a:schemeClr val="bg1"/>
                </a:solidFill>
                <a:latin typeface="Monotype Corsiva" panose="03010101010201010101" pitchFamily="66" charset="0"/>
              </a:endParaRP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1644857" y="2717304"/>
            <a:ext cx="2059082" cy="1762458"/>
            <a:chOff x="4390988" y="2648665"/>
            <a:chExt cx="1843979" cy="1560670"/>
          </a:xfrm>
        </p:grpSpPr>
        <p:sp>
          <p:nvSpPr>
            <p:cNvPr id="31" name="Cloud 30"/>
            <p:cNvSpPr/>
            <p:nvPr/>
          </p:nvSpPr>
          <p:spPr>
            <a:xfrm>
              <a:off x="4390988" y="2648665"/>
              <a:ext cx="1843979" cy="1560670"/>
            </a:xfrm>
            <a:prstGeom prst="cloud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bg-BG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4585441" y="2923017"/>
              <a:ext cx="1588079" cy="10629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g-BG" sz="2400" dirty="0" smtClean="0">
                  <a:solidFill>
                    <a:schemeClr val="bg1"/>
                  </a:solidFill>
                  <a:latin typeface="Monotype Corsiva" panose="03010101010201010101" pitchFamily="66" charset="0"/>
                </a:rPr>
                <a:t>Добре, така ще бъде най -  честно!</a:t>
              </a:r>
              <a:endParaRPr lang="bg-BG" sz="2400" dirty="0">
                <a:solidFill>
                  <a:schemeClr val="bg1"/>
                </a:solidFill>
                <a:latin typeface="Monotype Corsiva" panose="03010101010201010101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519202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10" presetClass="exit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2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1250"/>
                            </p:stCondLst>
                            <p:childTnLst>
                              <p:par>
                                <p:cTn id="21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17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40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2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250"/>
                            </p:stCondLst>
                            <p:childTnLst>
                              <p:par>
                                <p:cTn id="29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7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bg-BG"/>
          </a:p>
        </p:txBody>
      </p:sp>
      <p:pic>
        <p:nvPicPr>
          <p:cNvPr id="1026" name="Picture 2" descr="C:\Users\19\Desktop\Състезание ИТ\4 клас\Галерия\морско дъно 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" name="Group 5"/>
          <p:cNvGrpSpPr/>
          <p:nvPr/>
        </p:nvGrpSpPr>
        <p:grpSpPr>
          <a:xfrm>
            <a:off x="395536" y="3573016"/>
            <a:ext cx="1440160" cy="1155561"/>
            <a:chOff x="2771800" y="4395526"/>
            <a:chExt cx="1800200" cy="1587609"/>
          </a:xfrm>
        </p:grpSpPr>
        <p:pic>
          <p:nvPicPr>
            <p:cNvPr id="2050" name="Picture 2" descr="http://brighton-hove.dbprimary.com/brighton-hove/primary/fairlight/arenas/pirates/web/treasurechest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2896129" y="4395526"/>
              <a:ext cx="1675871" cy="1495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2" name="Picture 4" descr="http://solostudios.net/AboutHome/files/seaweed7-tall.gif"/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71800" y="4534170"/>
              <a:ext cx="779484" cy="14302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4" name="Picture 6" descr="http://solostudios.net/AboutHome/files/seaweed7-tall.gif"/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18646" y="4467395"/>
              <a:ext cx="826049" cy="15157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6" name="Picture 8" descr="http://solostudios.net/AboutHome/files/seaweed7-tall.gif"/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1733" y="4501521"/>
              <a:ext cx="786116" cy="14424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7" name="TextBox 6"/>
          <p:cNvSpPr txBox="1"/>
          <p:nvPr/>
        </p:nvSpPr>
        <p:spPr>
          <a:xfrm>
            <a:off x="-2976" y="68288"/>
            <a:ext cx="914102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4400" dirty="0" smtClean="0">
                <a:solidFill>
                  <a:schemeClr val="bg1"/>
                </a:solidFill>
                <a:latin typeface="Monotype Corsiva" panose="03010101010201010101" pitchFamily="66" charset="0"/>
              </a:rPr>
              <a:t>И състезанието започнало...</a:t>
            </a:r>
            <a:endParaRPr lang="bg-BG" sz="4400" dirty="0">
              <a:solidFill>
                <a:schemeClr val="bg1"/>
              </a:solidFill>
              <a:latin typeface="Monotype Corsiva" panose="03010101010201010101" pitchFamily="66" charset="0"/>
            </a:endParaRPr>
          </a:p>
        </p:txBody>
      </p:sp>
      <p:sp>
        <p:nvSpPr>
          <p:cNvPr id="21" name="Parallelogram 20"/>
          <p:cNvSpPr/>
          <p:nvPr/>
        </p:nvSpPr>
        <p:spPr>
          <a:xfrm rot="19571916">
            <a:off x="3052413" y="3681782"/>
            <a:ext cx="252028" cy="2494235"/>
          </a:xfrm>
          <a:prstGeom prst="parallelogram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pic>
        <p:nvPicPr>
          <p:cNvPr id="3077" name="Picture 5" descr="http://www.cluborfei.com/userfiles/files/%D0%BF%D0%B5%D1%89%D0%B5%D1%80%D0%B0%D1%82%D0%B0%20%D0%BD%D0%B0%20%D0%BE%20%D0%B1%D0%B8%D1%88%D0%B5%D0%B2%D0%BE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33040">
            <a:off x="7759127" y="1547104"/>
            <a:ext cx="1622863" cy="1168461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943214" flipH="1">
            <a:off x="978851" y="4194461"/>
            <a:ext cx="2033064" cy="1669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7" name="Picture 9" descr="C:\Users\19\Desktop\Състезание ИТ\4 клас\Галерия\морски обитател 15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631352" flipH="1">
            <a:off x="1380758" y="4937770"/>
            <a:ext cx="2086818" cy="17142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568423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250"/>
                            </p:stCondLst>
                            <p:childTnLst>
                              <p:par>
                                <p:cTn id="9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1.48148E-6 L 0.65365 -0.40949 " pathEditMode="relative" rAng="0" ptsTypes="AA">
                                      <p:cBhvr>
                                        <p:cTn id="10" dur="30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674" y="-20486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2.59259E-6 L 0.63646 -0.47084 " pathEditMode="relative" rAng="0" ptsTypes="AA">
                                      <p:cBhvr>
                                        <p:cTn id="15" dur="425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823" y="-23542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nodeType="withEffect">
                                  <p:stCondLst>
                                    <p:cond delay="37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bg-BG"/>
          </a:p>
        </p:txBody>
      </p:sp>
      <p:pic>
        <p:nvPicPr>
          <p:cNvPr id="1026" name="Picture 2" descr="C:\Users\19\Desktop\Състезание ИТ\4 клас\Галерия\морско дъно 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http://brighton-hove.dbprimary.com/brighton-hove/primary/fairlight/arenas/pirates/web/treasurechest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976669" y="4149080"/>
            <a:ext cx="1881131" cy="1559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solostudios.net/AboutHome/files/seaweed7-tall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7112" y="4293582"/>
            <a:ext cx="874955" cy="14907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://solostudios.net/AboutHome/files/seaweed7-tall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8166" y="4327734"/>
            <a:ext cx="927223" cy="1579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http://solostudios.net/AboutHome/files/seaweed7-tall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0867" y="4327734"/>
            <a:ext cx="882399" cy="15034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-2976" y="68288"/>
            <a:ext cx="914102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4400" dirty="0" smtClean="0">
                <a:solidFill>
                  <a:schemeClr val="bg1"/>
                </a:solidFill>
                <a:latin typeface="Monotype Corsiva" panose="03010101010201010101" pitchFamily="66" charset="0"/>
              </a:rPr>
              <a:t>Междувременно от някъде дошла акула.</a:t>
            </a:r>
            <a:endParaRPr lang="bg-BG" sz="4400" dirty="0">
              <a:solidFill>
                <a:schemeClr val="bg1"/>
              </a:solidFill>
              <a:latin typeface="Monotype Corsiva" panose="03010101010201010101" pitchFamily="66" charset="0"/>
            </a:endParaRPr>
          </a:p>
        </p:txBody>
      </p:sp>
      <p:pic>
        <p:nvPicPr>
          <p:cNvPr id="5122" name="Picture 2" descr="C:\Users\19\Desktop\Състезание ИТ\4 клас\Галерия\морски обитател 5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774146" flipH="1">
            <a:off x="9263836" y="2764735"/>
            <a:ext cx="2540000" cy="2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6" name="Group 15"/>
          <p:cNvGrpSpPr/>
          <p:nvPr/>
        </p:nvGrpSpPr>
        <p:grpSpPr>
          <a:xfrm>
            <a:off x="4552515" y="2538194"/>
            <a:ext cx="2059082" cy="1762458"/>
            <a:chOff x="4390988" y="2648665"/>
            <a:chExt cx="1843979" cy="1560670"/>
          </a:xfrm>
        </p:grpSpPr>
        <p:sp>
          <p:nvSpPr>
            <p:cNvPr id="17" name="Cloud 16"/>
            <p:cNvSpPr/>
            <p:nvPr/>
          </p:nvSpPr>
          <p:spPr>
            <a:xfrm>
              <a:off x="4390988" y="2648665"/>
              <a:ext cx="1843979" cy="1560670"/>
            </a:xfrm>
            <a:prstGeom prst="cloud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bg-BG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4518937" y="2956589"/>
              <a:ext cx="1588079" cy="7358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g-BG" sz="2400" dirty="0" smtClean="0">
                  <a:solidFill>
                    <a:schemeClr val="bg1"/>
                  </a:solidFill>
                  <a:latin typeface="Monotype Corsiva" panose="03010101010201010101" pitchFamily="66" charset="0"/>
                </a:rPr>
                <a:t>Я, какво открих!</a:t>
              </a:r>
              <a:endParaRPr lang="bg-BG" sz="2400" dirty="0">
                <a:solidFill>
                  <a:schemeClr val="bg1"/>
                </a:solidFill>
                <a:latin typeface="Monotype Corsiva" panose="03010101010201010101" pitchFamily="66" charset="0"/>
              </a:endParaRP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1583668" y="-1"/>
            <a:ext cx="597666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4400" dirty="0">
                <a:solidFill>
                  <a:schemeClr val="bg1"/>
                </a:solidFill>
                <a:latin typeface="Monotype Corsiva" panose="03010101010201010101" pitchFamily="66" charset="0"/>
              </a:rPr>
              <a:t>Тя качила безценния товар на гърба си и </a:t>
            </a:r>
            <a:r>
              <a:rPr lang="bg-BG" sz="4400" dirty="0" smtClean="0">
                <a:solidFill>
                  <a:schemeClr val="bg1"/>
                </a:solidFill>
                <a:latin typeface="Monotype Corsiva" panose="03010101010201010101" pitchFamily="66" charset="0"/>
              </a:rPr>
              <a:t>отплувала.</a:t>
            </a:r>
            <a:endParaRPr lang="bg-BG" sz="4400" dirty="0">
              <a:solidFill>
                <a:schemeClr val="bg1"/>
              </a:solidFill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84614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250"/>
                            </p:stCondLst>
                            <p:childTnLst>
                              <p:par>
                                <p:cTn id="9" presetID="10" presetClass="exit" presetSubtype="0" fill="hold" grpId="1" nodeType="afterEffect">
                                  <p:stCondLst>
                                    <p:cond delay="7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1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750"/>
                            </p:stCondLst>
                            <p:childTnLst>
                              <p:par>
                                <p:cTn id="13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2.59259E-6 L -0.56736 0.07338 " pathEditMode="relative" rAng="0" ptsTypes="AA">
                                      <p:cBhvr>
                                        <p:cTn id="14" dur="5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368" y="36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750"/>
                            </p:stCondLst>
                            <p:childTnLst>
                              <p:par>
                                <p:cTn id="16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1.48148E-6 L 0.04288 1.48148E-6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35" y="0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4.44444E-6 L -0.04635 0.01088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26" y="5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275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4000"/>
                            </p:stCondLst>
                            <p:childTnLst>
                              <p:par>
                                <p:cTn id="25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1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675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9000"/>
                            </p:stCondLst>
                            <p:childTnLst>
                              <p:par>
                                <p:cTn id="33" presetID="57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1.11022E-16 L 1.38889E-6 -0.06782 C 1.38889E-6 -0.09792 0.04566 -0.13472 0.08281 -0.13472 L 0.16614 -0.13472 " pathEditMode="relative" rAng="0" ptsTypes="FfFF">
                                      <p:cBhvr>
                                        <p:cTn id="34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299" y="-67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1000"/>
                            </p:stCondLst>
                            <p:childTnLst>
                              <p:par>
                                <p:cTn id="36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56736 0.07338 L -1.31545 0.07338 " pathEditMode="relative" rAng="0" ptsTypes="AA">
                                      <p:cBhvr>
                                        <p:cTn id="37" dur="425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413" y="0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6614 -0.13472 L -0.59775 -0.13472 " pathEditMode="relative" rAng="0" ptsTypes="AA">
                                      <p:cBhvr>
                                        <p:cTn id="39" dur="425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19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bg-BG"/>
          </a:p>
        </p:txBody>
      </p:sp>
      <p:pic>
        <p:nvPicPr>
          <p:cNvPr id="1026" name="Picture 2" descr="C:\Users\19\Desktop\Състезание ИТ\4 клас\Галерия\морско дъно 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" name="Group 3"/>
          <p:cNvGrpSpPr/>
          <p:nvPr/>
        </p:nvGrpSpPr>
        <p:grpSpPr>
          <a:xfrm>
            <a:off x="519313" y="3428999"/>
            <a:ext cx="1276264" cy="1130978"/>
            <a:chOff x="507116" y="3243124"/>
            <a:chExt cx="1276264" cy="1130978"/>
          </a:xfrm>
        </p:grpSpPr>
        <p:pic>
          <p:nvPicPr>
            <p:cNvPr id="2052" name="Picture 4" descr="http://solostudios.net/AboutHome/files/seaweed7-tall.gif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7116" y="3243124"/>
              <a:ext cx="623587" cy="10410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4" name="Picture 6" descr="http://solostudios.net/AboutHome/files/seaweed7-tall.gif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22541" y="3270852"/>
              <a:ext cx="660839" cy="11032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6" name="Picture 8" descr="http://solostudios.net/AboutHome/files/seaweed7-tall.gif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8094" y="3324184"/>
              <a:ext cx="628893" cy="10499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7" name="TextBox 6"/>
          <p:cNvSpPr txBox="1"/>
          <p:nvPr/>
        </p:nvSpPr>
        <p:spPr>
          <a:xfrm>
            <a:off x="-2976" y="68288"/>
            <a:ext cx="914102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4400" dirty="0" smtClean="0">
                <a:solidFill>
                  <a:schemeClr val="bg1"/>
                </a:solidFill>
                <a:latin typeface="Monotype Corsiva" panose="03010101010201010101" pitchFamily="66" charset="0"/>
              </a:rPr>
              <a:t>Когато раците се върнали при съкровището ги очаквала изненада – то липсвало.</a:t>
            </a:r>
            <a:endParaRPr lang="bg-BG" sz="4400" dirty="0">
              <a:solidFill>
                <a:schemeClr val="bg1"/>
              </a:solidFill>
              <a:latin typeface="Monotype Corsiva" panose="03010101010201010101" pitchFamily="66" charset="0"/>
            </a:endParaRPr>
          </a:p>
        </p:txBody>
      </p:sp>
      <p:sp>
        <p:nvSpPr>
          <p:cNvPr id="21" name="Parallelogram 20"/>
          <p:cNvSpPr/>
          <p:nvPr/>
        </p:nvSpPr>
        <p:spPr>
          <a:xfrm rot="19571916">
            <a:off x="3052413" y="3681782"/>
            <a:ext cx="252028" cy="2494235"/>
          </a:xfrm>
          <a:prstGeom prst="parallelogram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pic>
        <p:nvPicPr>
          <p:cNvPr id="3077" name="Picture 5" descr="http://www.cluborfei.com/userfiles/files/%D0%BF%D0%B5%D1%89%D0%B5%D1%80%D0%B0%D1%82%D0%B0%20%D0%BD%D0%B0%20%D0%BE%20%D0%B1%D0%B8%D1%88%D0%B5%D0%B2%D0%BE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33040">
            <a:off x="7759127" y="1547104"/>
            <a:ext cx="1622863" cy="1168461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392358">
            <a:off x="6211377" y="1068750"/>
            <a:ext cx="2033064" cy="1669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7" name="Picture 9" descr="C:\Users\19\Desktop\Състезание ИТ\4 клас\Галерия\морски обитател 15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018592">
            <a:off x="7292326" y="1616686"/>
            <a:ext cx="2086818" cy="17142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70975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25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750"/>
                            </p:stCondLst>
                            <p:childTnLst>
                              <p:par>
                                <p:cTn id="16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3.7037E-6 L -0.57396 0.50601 " pathEditMode="relative" rAng="0" ptsTypes="AA">
                                      <p:cBhvr>
                                        <p:cTn id="17" dur="30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698" y="25301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22222E-6 L -0.61632 0.54629 " pathEditMode="relative" rAng="0" ptsTypes="AA">
                                      <p:cBhvr>
                                        <p:cTn id="19" dur="425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816" y="273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bg-BG"/>
          </a:p>
        </p:txBody>
      </p:sp>
      <p:pic>
        <p:nvPicPr>
          <p:cNvPr id="1026" name="Picture 2" descr="C:\Users\19\Desktop\Състезание ИТ\4 клас\Галерия\морско дъно 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" name="Group 3"/>
          <p:cNvGrpSpPr/>
          <p:nvPr/>
        </p:nvGrpSpPr>
        <p:grpSpPr>
          <a:xfrm>
            <a:off x="3509155" y="3713274"/>
            <a:ext cx="1802246" cy="1904523"/>
            <a:chOff x="507116" y="3243124"/>
            <a:chExt cx="1276264" cy="1130978"/>
          </a:xfrm>
        </p:grpSpPr>
        <p:pic>
          <p:nvPicPr>
            <p:cNvPr id="2052" name="Picture 4" descr="http://solostudios.net/AboutHome/files/seaweed7-tall.gif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7116" y="3243124"/>
              <a:ext cx="623587" cy="10410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4" name="Picture 6" descr="http://solostudios.net/AboutHome/files/seaweed7-tall.gif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22541" y="3270852"/>
              <a:ext cx="660839" cy="11032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6" name="Picture 8" descr="http://solostudios.net/AboutHome/files/seaweed7-tall.gif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8094" y="3324184"/>
              <a:ext cx="628893" cy="10499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222386" y="4104121"/>
            <a:ext cx="2033064" cy="1669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7" name="Picture 9" descr="C:\Users\19\Desktop\Състезание ИТ\4 клас\Галерия\морски обитател 15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1401" y="3965996"/>
            <a:ext cx="2086818" cy="17142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4" name="Group 13"/>
          <p:cNvGrpSpPr/>
          <p:nvPr/>
        </p:nvGrpSpPr>
        <p:grpSpPr>
          <a:xfrm>
            <a:off x="4552515" y="2538194"/>
            <a:ext cx="2059082" cy="1762458"/>
            <a:chOff x="4390988" y="2648665"/>
            <a:chExt cx="1843979" cy="1560670"/>
          </a:xfrm>
        </p:grpSpPr>
        <p:sp>
          <p:nvSpPr>
            <p:cNvPr id="15" name="Cloud 14"/>
            <p:cNvSpPr/>
            <p:nvPr/>
          </p:nvSpPr>
          <p:spPr>
            <a:xfrm>
              <a:off x="4390988" y="2648665"/>
              <a:ext cx="1843979" cy="1560670"/>
            </a:xfrm>
            <a:prstGeom prst="cloud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bg-BG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4518937" y="2956589"/>
              <a:ext cx="1588079" cy="10629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g-BG" sz="2400" dirty="0" smtClean="0">
                  <a:solidFill>
                    <a:schemeClr val="bg1"/>
                  </a:solidFill>
                  <a:latin typeface="Monotype Corsiva" panose="03010101010201010101" pitchFamily="66" charset="0"/>
                </a:rPr>
                <a:t>Някой ни е одмъкнал съкровището!</a:t>
              </a:r>
              <a:endParaRPr lang="bg-BG" sz="2400" dirty="0">
                <a:solidFill>
                  <a:schemeClr val="bg1"/>
                </a:solidFill>
                <a:latin typeface="Monotype Corsiva" panose="03010101010201010101" pitchFamily="66" charset="0"/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1375798" y="2159044"/>
            <a:ext cx="2558376" cy="2197254"/>
            <a:chOff x="4038076" y="2343008"/>
            <a:chExt cx="2033343" cy="1771338"/>
          </a:xfrm>
        </p:grpSpPr>
        <p:sp>
          <p:nvSpPr>
            <p:cNvPr id="18" name="Cloud 17"/>
            <p:cNvSpPr/>
            <p:nvPr/>
          </p:nvSpPr>
          <p:spPr>
            <a:xfrm>
              <a:off x="4038076" y="2343008"/>
              <a:ext cx="2033343" cy="1771338"/>
            </a:xfrm>
            <a:prstGeom prst="cloud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bg-BG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4149392" y="2534303"/>
              <a:ext cx="1810711" cy="12653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g-BG" sz="2400" dirty="0" smtClean="0">
                  <a:solidFill>
                    <a:schemeClr val="bg1"/>
                  </a:solidFill>
                  <a:latin typeface="Monotype Corsiva" panose="03010101010201010101" pitchFamily="66" charset="0"/>
                </a:rPr>
                <a:t>Така ни се пада като се карахме, а не го разделихме поравно!</a:t>
              </a:r>
              <a:endParaRPr lang="bg-BG" sz="2400" dirty="0">
                <a:solidFill>
                  <a:schemeClr val="bg1"/>
                </a:solidFill>
                <a:latin typeface="Monotype Corsiva" panose="03010101010201010101" pitchFamily="66" charset="0"/>
              </a:endParaRP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89756" y="225858"/>
            <a:ext cx="8964487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8800" dirty="0">
                <a:solidFill>
                  <a:schemeClr val="bg1"/>
                </a:solidFill>
                <a:latin typeface="Monotype Corsiva" panose="03010101010201010101" pitchFamily="66" charset="0"/>
              </a:rPr>
              <a:t>Когато двама се карат, трети печели.</a:t>
            </a:r>
          </a:p>
        </p:txBody>
      </p:sp>
    </p:spTree>
    <p:extLst>
      <p:ext uri="{BB962C8B-B14F-4D97-AF65-F5344CB8AC3E}">
        <p14:creationId xmlns:p14="http://schemas.microsoft.com/office/powerpoint/2010/main" val="27593233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50"/>
                            </p:stCondLst>
                            <p:childTnLst>
                              <p:par>
                                <p:cTn id="9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1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500"/>
                            </p:stCondLst>
                            <p:childTnLst>
                              <p:par>
                                <p:cTn id="17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4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5" presetClass="path" presetSubtype="0" accel="50000" decel="5000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4.72222E-6 -7.40741E-7 L -0.80139 0.00671 " pathEditMode="relative" rAng="0" ptsTypes="AA">
                                      <p:cBhvr>
                                        <p:cTn id="24" dur="4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069" y="324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63" presetClass="path" presetSubtype="0" accel="50000" decel="5000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-1.66667E-6 1.11111E-6 L 0.86163 -0.0206 " pathEditMode="relative" rAng="0" ptsTypes="AA">
                                      <p:cBhvr>
                                        <p:cTn id="26" dur="45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073" y="-10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bg-BG"/>
          </a:p>
        </p:txBody>
      </p:sp>
      <p:pic>
        <p:nvPicPr>
          <p:cNvPr id="1026" name="Picture 2" descr="C:\Users\19\Desktop\Състезание ИТ\4 клас\Галерия\морско дъно 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0" y="908720"/>
            <a:ext cx="9144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5400" dirty="0">
                <a:solidFill>
                  <a:schemeClr val="bg1"/>
                </a:solidFill>
                <a:latin typeface="Monotype Corsiva" panose="03010101010201010101" pitchFamily="66" charset="0"/>
              </a:rPr>
              <a:t>Изработила </a:t>
            </a:r>
            <a:r>
              <a:rPr lang="bg-BG" sz="5400" dirty="0" smtClean="0">
                <a:solidFill>
                  <a:schemeClr val="bg1"/>
                </a:solidFill>
                <a:latin typeface="Monotype Corsiva" panose="03010101010201010101" pitchFamily="66" charset="0"/>
              </a:rPr>
              <a:t>:</a:t>
            </a:r>
          </a:p>
          <a:p>
            <a:pPr algn="ctr"/>
            <a:r>
              <a:rPr lang="bg-BG" sz="5400" dirty="0" smtClean="0">
                <a:solidFill>
                  <a:schemeClr val="bg1"/>
                </a:solidFill>
                <a:latin typeface="Monotype Corsiva" panose="03010101010201010101" pitchFamily="66" charset="0"/>
              </a:rPr>
              <a:t>Аделина Данаилова Тодорова</a:t>
            </a:r>
          </a:p>
          <a:p>
            <a:pPr algn="ctr"/>
            <a:r>
              <a:rPr lang="bg-BG" sz="5400" dirty="0" smtClean="0">
                <a:solidFill>
                  <a:schemeClr val="bg1"/>
                </a:solidFill>
                <a:latin typeface="Monotype Corsiva" panose="03010101010201010101" pitchFamily="66" charset="0"/>
              </a:rPr>
              <a:t>4г клас</a:t>
            </a:r>
          </a:p>
          <a:p>
            <a:pPr algn="ctr"/>
            <a:r>
              <a:rPr lang="bg-BG" sz="5400" dirty="0" smtClean="0">
                <a:solidFill>
                  <a:schemeClr val="bg1"/>
                </a:solidFill>
                <a:latin typeface="Monotype Corsiva" panose="03010101010201010101" pitchFamily="66" charset="0"/>
              </a:rPr>
              <a:t>СОУ „Стоян Заимов“</a:t>
            </a:r>
            <a:endParaRPr lang="bg-BG" sz="5400" dirty="0">
              <a:solidFill>
                <a:schemeClr val="bg1"/>
              </a:solidFill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65859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166</Words>
  <Application>Microsoft Office PowerPoint</Application>
  <PresentationFormat>On-screen Show (4:3)</PresentationFormat>
  <Paragraphs>23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19</dc:creator>
  <cp:lastModifiedBy>19</cp:lastModifiedBy>
  <cp:revision>12</cp:revision>
  <dcterms:created xsi:type="dcterms:W3CDTF">2016-05-15T08:00:16Z</dcterms:created>
  <dcterms:modified xsi:type="dcterms:W3CDTF">2016-05-15T09:30:42Z</dcterms:modified>
</cp:coreProperties>
</file>