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1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bg-BG" b="1" i="1" dirty="0"/>
              <a:t>Панорама „Плевенска епопея 1877 г.”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0"/>
            <a:ext cx="3429000" cy="990600"/>
          </a:xfrm>
        </p:spPr>
        <p:txBody>
          <a:bodyPr/>
          <a:lstStyle/>
          <a:p>
            <a:r>
              <a:rPr lang="bg-BG" dirty="0" smtClean="0"/>
              <a:t>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87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i="1" dirty="0" smtClean="0">
                <a:solidFill>
                  <a:srgbClr val="2E1700"/>
                </a:solidFill>
              </a:rPr>
              <a:t>Панорамата</a:t>
            </a:r>
            <a:r>
              <a:rPr lang="bg-BG" i="1" dirty="0" smtClean="0">
                <a:solidFill>
                  <a:srgbClr val="2E1700"/>
                </a:solidFill>
              </a:rPr>
              <a:t> </a:t>
            </a:r>
            <a:r>
              <a:rPr lang="bg-BG" b="1" i="1" dirty="0" smtClean="0">
                <a:solidFill>
                  <a:srgbClr val="2E1700"/>
                </a:solidFill>
              </a:rPr>
              <a:t>„Плевенска епопея“</a:t>
            </a:r>
            <a:r>
              <a:rPr lang="bg-BG" b="1" dirty="0" smtClean="0">
                <a:solidFill>
                  <a:srgbClr val="2E1700"/>
                </a:solidFill>
              </a:rPr>
              <a:t> </a:t>
            </a:r>
            <a:endParaRPr lang="bg-BG" b="1" dirty="0">
              <a:solidFill>
                <a:srgbClr val="2E17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2600" i="1" dirty="0" smtClean="0">
                <a:solidFill>
                  <a:srgbClr val="2E1700"/>
                </a:solidFill>
                <a:latin typeface="+mj-lt"/>
              </a:rPr>
              <a:t>  </a:t>
            </a:r>
            <a:r>
              <a:rPr lang="bg-BG" sz="2600" i="1" dirty="0" smtClean="0">
                <a:solidFill>
                  <a:srgbClr val="2E1700"/>
                </a:solidFill>
                <a:latin typeface="+mj-lt"/>
              </a:rPr>
              <a:t>Панорама </a:t>
            </a:r>
            <a:r>
              <a:rPr lang="bg-BG" sz="2600" i="1" dirty="0">
                <a:solidFill>
                  <a:srgbClr val="2E1700"/>
                </a:solidFill>
                <a:latin typeface="+mj-lt"/>
              </a:rPr>
              <a:t>„Плевенска епопея 1877 г.” е единствен по рода си паметник на Балканския полуостров. Изграден е през 1977 г. по повод 100-годишнината от освобождението на Плевен от османско владичество. Паметникът се издига на самото бойно поле, в Скобелевия парк-музей в югозападните покрайнини на града. Освобождението на Плевен е преломен момент в хода на Руско-турската война от 1877-1878 г</a:t>
            </a:r>
            <a:r>
              <a:rPr lang="bg-BG" i="1" dirty="0">
                <a:solidFill>
                  <a:srgbClr val="2E1700"/>
                </a:solidFill>
                <a:latin typeface="+mj-lt"/>
              </a:rPr>
              <a:t>.</a:t>
            </a:r>
          </a:p>
          <a:p>
            <a:endParaRPr lang="bg-BG" dirty="0"/>
          </a:p>
        </p:txBody>
      </p:sp>
      <p:pic>
        <p:nvPicPr>
          <p:cNvPr id="3074" name="Picture 2" descr="C:\Users\11\Desktop\Състезание ИТ\6 клас\pleven-panoram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543371" cy="2287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11\Desktop\Състезание ИТ\6 клас\1429112934_LPP_8715_3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7" y="3962400"/>
            <a:ext cx="3449497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21470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b="1" i="1" dirty="0">
                <a:solidFill>
                  <a:srgbClr val="2E1700"/>
                </a:solidFill>
              </a:rPr>
              <a:t>Изграждане и облик</a:t>
            </a:r>
          </a:p>
        </p:txBody>
      </p:sp>
      <p:pic>
        <p:nvPicPr>
          <p:cNvPr id="2050" name="Picture 2" descr="C:\Users\11\Desktop\Състезание ИТ\6 клас\Панорама_„Плевенска_епопея_1877_г.“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1600200"/>
            <a:ext cx="3206663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sz="3100" i="1" dirty="0" smtClean="0">
                <a:solidFill>
                  <a:srgbClr val="2E1700"/>
                </a:solidFill>
                <a:latin typeface="+mj-lt"/>
              </a:rPr>
              <a:t>  </a:t>
            </a:r>
            <a:r>
              <a:rPr lang="bg-BG" sz="3100" i="1" dirty="0" smtClean="0">
                <a:solidFill>
                  <a:srgbClr val="2E1700"/>
                </a:solidFill>
                <a:latin typeface="+mj-lt"/>
              </a:rPr>
              <a:t>Сградата </a:t>
            </a:r>
            <a:r>
              <a:rPr lang="bg-BG" sz="3100" i="1" dirty="0">
                <a:solidFill>
                  <a:srgbClr val="2E1700"/>
                </a:solidFill>
                <a:latin typeface="+mj-lt"/>
              </a:rPr>
              <a:t>на паметника е изградена и довършена само за 11 месеца. Тя е с форма на пресечен конус, носен от четири стилизирани щика. Три хоризонтални пръстена опасват цялата сграда и символизират трите щурма на Плевен, а пръстенът с щиковете - блокадата на града.</a:t>
            </a:r>
          </a:p>
          <a:p>
            <a:pPr marL="0" indent="0" algn="just">
              <a:buNone/>
            </a:pPr>
            <a:r>
              <a:rPr lang="en-US" sz="3100" i="1" dirty="0" smtClean="0">
                <a:solidFill>
                  <a:srgbClr val="2E1700"/>
                </a:solidFill>
                <a:latin typeface="+mj-lt"/>
              </a:rPr>
              <a:t>  </a:t>
            </a:r>
            <a:r>
              <a:rPr lang="bg-BG" sz="3100" i="1" dirty="0" smtClean="0">
                <a:solidFill>
                  <a:srgbClr val="2E1700"/>
                </a:solidFill>
                <a:latin typeface="+mj-lt"/>
              </a:rPr>
              <a:t>Панорама </a:t>
            </a:r>
            <a:r>
              <a:rPr lang="bg-BG" sz="3100" i="1" dirty="0">
                <a:solidFill>
                  <a:srgbClr val="2E1700"/>
                </a:solidFill>
                <a:latin typeface="+mj-lt"/>
              </a:rPr>
              <a:t>„Плевенска епопея 1877 г.” се състои от четири зали: уводна, панорамна, диорамна и заключителна. В уводната зала шест живописни платна с размери 4 на 3,60 метра отразяват моменти от българската история и Руско-турската война от 1877-78 г.</a:t>
            </a:r>
          </a:p>
          <a:p>
            <a:pPr algn="just"/>
            <a:endParaRPr lang="bg-BG" dirty="0"/>
          </a:p>
        </p:txBody>
      </p:sp>
      <p:pic>
        <p:nvPicPr>
          <p:cNvPr id="2051" name="Picture 3" descr="C:\Users\11\Desktop\Състезание ИТ\6 клас\019_009_Panorama_Plevenska_epope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3276600" cy="2296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09941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b="1" i="1" dirty="0">
                <a:solidFill>
                  <a:srgbClr val="2E1700"/>
                </a:solidFill>
              </a:rPr>
              <a:t>Уводна зала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61165" y="1371600"/>
            <a:ext cx="3962400" cy="510540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bg-BG" sz="3500" i="1" dirty="0">
                <a:solidFill>
                  <a:srgbClr val="2E1700"/>
                </a:solidFill>
                <a:latin typeface="+mj-lt"/>
              </a:rPr>
              <a:t>Шест картини в уводна зала представят моменти от историята на българския народ от падането на България под османска власт до Плевенската епопея 1877 година: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bg-BG" sz="3500" i="1" dirty="0">
                <a:solidFill>
                  <a:srgbClr val="2E1700"/>
                </a:solidFill>
                <a:latin typeface="+mj-lt"/>
              </a:rPr>
              <a:t>Османско иго. Автор Н. Овечкин.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bg-BG" sz="3500" i="1" dirty="0">
                <a:solidFill>
                  <a:srgbClr val="2E1700"/>
                </a:solidFill>
                <a:latin typeface="+mj-lt"/>
              </a:rPr>
              <a:t>Априлско въстание . Автор Н. Овечкин.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bg-BG" sz="3500" i="1" dirty="0">
                <a:solidFill>
                  <a:srgbClr val="2E1700"/>
                </a:solidFill>
                <a:latin typeface="+mj-lt"/>
              </a:rPr>
              <a:t>Манифестация в С. Петербург в защита на българския народ. Автори: Н. Овечкин, В. Лемешев.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bg-BG" sz="3500" i="1" dirty="0">
                <a:solidFill>
                  <a:srgbClr val="2E1700"/>
                </a:solidFill>
                <a:latin typeface="+mj-lt"/>
              </a:rPr>
              <a:t>Преминаване на р. Дунав от руските войски. Автори: Н. Овечкин, И. Кабанов.  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bg-BG" sz="3500" i="1" dirty="0">
                <a:solidFill>
                  <a:srgbClr val="2E1700"/>
                </a:solidFill>
                <a:latin typeface="+mj-lt"/>
              </a:rPr>
              <a:t>Боят за Самарското знаме. Автор Н. Овечкин.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bg-BG" sz="3500" i="1" dirty="0">
                <a:solidFill>
                  <a:srgbClr val="2E1700"/>
                </a:solidFill>
                <a:latin typeface="+mj-lt"/>
              </a:rPr>
              <a:t>Шипка. Автор Н. Овечкин.</a:t>
            </a:r>
          </a:p>
          <a:p>
            <a:endParaRPr lang="bg-BG" dirty="0"/>
          </a:p>
        </p:txBody>
      </p:sp>
      <p:pic>
        <p:nvPicPr>
          <p:cNvPr id="6149" name="Picture 5" descr="C:\Users\11\Desktop\Състезание ИТ\6 клас\Introductory_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06191"/>
            <a:ext cx="2937789" cy="20071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11\Desktop\Състезание ИТ\6 клас\Introductory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3031671" cy="20704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11\Desktop\Състезание ИТ\6 клас\Introductory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23188"/>
            <a:ext cx="3056165" cy="20191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3065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b="1" i="1" dirty="0">
                <a:solidFill>
                  <a:srgbClr val="2E1700"/>
                </a:solidFill>
              </a:rPr>
              <a:t>Панорамна зала</a:t>
            </a:r>
          </a:p>
        </p:txBody>
      </p:sp>
      <p:pic>
        <p:nvPicPr>
          <p:cNvPr id="4098" name="Picture 2" descr="C:\Users\11\Desktop\Състезание ИТ\6 клас\Panoramna_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95288"/>
            <a:ext cx="6198786" cy="4150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1\Desktop\Състезание ИТ\6 клас\6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64772"/>
            <a:ext cx="6200094" cy="4148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6314" y="5346261"/>
            <a:ext cx="84582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900" i="1" dirty="0">
                <a:solidFill>
                  <a:srgbClr val="2E1700"/>
                </a:solidFill>
                <a:latin typeface="+mj-lt"/>
              </a:rPr>
              <a:t>Панорамната зала е с диаметър 40 м. По стената й е монтирано панорамното платно, дълго 115 м и широко 15 м, което илюстрира драматичните събития от третия щурм при Плевен. В подножието на платното е пресъздадена атмосферата в окопите с копия на автентични предмети и оръжия от епохата.</a:t>
            </a:r>
          </a:p>
        </p:txBody>
      </p:sp>
      <p:pic>
        <p:nvPicPr>
          <p:cNvPr id="4101" name="Picture 5" descr="C:\Users\11\Desktop\Състезание ИТ\6 клас\Panorama_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64772"/>
            <a:ext cx="6200094" cy="4083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5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4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7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4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2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4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b="1" i="1" dirty="0">
                <a:solidFill>
                  <a:srgbClr val="2E1700"/>
                </a:solidFill>
              </a:rPr>
              <a:t>Диорамна зала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marL="0" indent="0" algn="ctr">
              <a:buNone/>
            </a:pPr>
            <a:r>
              <a:rPr lang="bg-BG" sz="1900" i="1" dirty="0">
                <a:solidFill>
                  <a:srgbClr val="2E1700"/>
                </a:solidFill>
                <a:latin typeface="+mj-lt"/>
              </a:rPr>
              <a:t>Диорамната зала е по-малка от панорамната, а платното в нея изобразява последния бой за Плевен в долината на р. Вит на 10 декември 1877 г. Размерът на платното е 17 м на 5 м.</a:t>
            </a:r>
          </a:p>
          <a:p>
            <a:endParaRPr lang="bg-BG" dirty="0"/>
          </a:p>
        </p:txBody>
      </p:sp>
      <p:pic>
        <p:nvPicPr>
          <p:cNvPr id="5122" name="Picture 2" descr="C:\Users\11\Desktop\Състезание ИТ\6 клас\Dioramna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64228"/>
            <a:ext cx="6848475" cy="431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1\Desktop\Състезание ИТ\6 клас\Dioramna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64228"/>
            <a:ext cx="6848475" cy="4293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8090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4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4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b="1" i="1" dirty="0">
                <a:solidFill>
                  <a:srgbClr val="2E1700"/>
                </a:solidFill>
              </a:rPr>
              <a:t>Заключителна зала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bg-BG" sz="1900" i="1" dirty="0" smtClean="0">
                <a:solidFill>
                  <a:srgbClr val="2E1700"/>
                </a:solidFill>
                <a:latin typeface="+mj-lt"/>
              </a:rPr>
              <a:t>  В </a:t>
            </a:r>
            <a:r>
              <a:rPr lang="bg-BG" sz="1900" i="1" dirty="0">
                <a:solidFill>
                  <a:srgbClr val="2E1700"/>
                </a:solidFill>
                <a:latin typeface="+mj-lt"/>
              </a:rPr>
              <a:t>заключителната зала две картини показват капитулацията на Осман паша и зимното преминаване на Балкана от руската </a:t>
            </a:r>
            <a:r>
              <a:rPr lang="bg-BG" sz="1900" i="1" dirty="0" smtClean="0">
                <a:solidFill>
                  <a:srgbClr val="2E1700"/>
                </a:solidFill>
                <a:latin typeface="+mj-lt"/>
              </a:rPr>
              <a:t>армия.</a:t>
            </a:r>
          </a:p>
          <a:p>
            <a:pPr marL="0" indent="0" algn="just">
              <a:buNone/>
            </a:pPr>
            <a:r>
              <a:rPr lang="bg-BG" sz="1900" i="1" dirty="0">
                <a:solidFill>
                  <a:srgbClr val="2E1700"/>
                </a:solidFill>
                <a:latin typeface="+mj-lt"/>
              </a:rPr>
              <a:t> </a:t>
            </a:r>
            <a:r>
              <a:rPr lang="bg-BG" sz="1900" i="1" dirty="0" smtClean="0">
                <a:solidFill>
                  <a:srgbClr val="2E1700"/>
                </a:solidFill>
                <a:latin typeface="+mj-lt"/>
              </a:rPr>
              <a:t> „Балкана</a:t>
            </a:r>
            <a:r>
              <a:rPr lang="bg-BG" sz="1900" i="1" dirty="0">
                <a:solidFill>
                  <a:srgbClr val="2E1700"/>
                </a:solidFill>
                <a:latin typeface="+mj-lt"/>
              </a:rPr>
              <a:t>“ </a:t>
            </a:r>
            <a:r>
              <a:rPr lang="bg-BG" sz="1900" i="1" dirty="0" smtClean="0">
                <a:solidFill>
                  <a:srgbClr val="2E1700"/>
                </a:solidFill>
                <a:latin typeface="+mj-lt"/>
              </a:rPr>
              <a:t>представят </a:t>
            </a:r>
            <a:r>
              <a:rPr lang="bg-BG" sz="1900" i="1" dirty="0">
                <a:solidFill>
                  <a:srgbClr val="2E1700"/>
                </a:solidFill>
                <a:latin typeface="+mj-lt"/>
              </a:rPr>
              <a:t>два изключително важни момента в Руско-турската война 1877-1878 г. Победата при Плевен и </a:t>
            </a:r>
            <a:r>
              <a:rPr lang="bg-BG" sz="1900" i="1" dirty="0" smtClean="0">
                <a:solidFill>
                  <a:srgbClr val="2E1700"/>
                </a:solidFill>
                <a:latin typeface="+mj-lt"/>
              </a:rPr>
              <a:t>капитулацията на </a:t>
            </a:r>
            <a:r>
              <a:rPr lang="bg-BG" sz="1900" i="1" dirty="0">
                <a:solidFill>
                  <a:srgbClr val="2E1700"/>
                </a:solidFill>
                <a:latin typeface="+mj-lt"/>
              </a:rPr>
              <a:t>армията на Осман </a:t>
            </a:r>
            <a:r>
              <a:rPr lang="bg-BG" sz="1900" i="1" dirty="0" smtClean="0">
                <a:solidFill>
                  <a:srgbClr val="2E1700"/>
                </a:solidFill>
                <a:latin typeface="+mj-lt"/>
              </a:rPr>
              <a:t>паша.Оттук </a:t>
            </a:r>
            <a:r>
              <a:rPr lang="bg-BG" sz="1900" i="1" dirty="0">
                <a:solidFill>
                  <a:srgbClr val="2E1700"/>
                </a:solidFill>
                <a:latin typeface="+mj-lt"/>
              </a:rPr>
              <a:t>започва началото на края на последната Руско-турска война 1877-1878 г.</a:t>
            </a:r>
          </a:p>
        </p:txBody>
      </p:sp>
      <p:pic>
        <p:nvPicPr>
          <p:cNvPr id="7170" name="Picture 2" descr="C:\Users\11\Desktop\Състезание ИТ\6 клас\final_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295400"/>
            <a:ext cx="2743200" cy="1763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1\Desktop\Състезание ИТ\6 клас\final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58" y="2895600"/>
            <a:ext cx="2743200" cy="1817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1\Desktop\Състезание ИТ\6 клас\final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30" y="4572000"/>
            <a:ext cx="2743200" cy="1817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8497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b="1" i="1" dirty="0">
                <a:solidFill>
                  <a:srgbClr val="2E1700"/>
                </a:solidFill>
              </a:rPr>
              <a:t>Целта на Панорамата „Плевенска епопея“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bg-BG" i="1" dirty="0" smtClean="0">
                <a:solidFill>
                  <a:srgbClr val="2E1700"/>
                </a:solidFill>
              </a:rPr>
              <a:t>  Експозицията </a:t>
            </a:r>
            <a:r>
              <a:rPr lang="bg-BG" i="1" dirty="0">
                <a:solidFill>
                  <a:srgbClr val="2E1700"/>
                </a:solidFill>
              </a:rPr>
              <a:t>в Панорама „Плевенска епопея 1877 г.” е съчетана с галерия от бюстове на военни дейци и литографии от ХІХ в. – своеобразен разказ за Руско-турската война и Плевенската епопея 1877 г., икони на художника Г. Данчов – представител на българското възрожденско изкуство, графики на Сидония Атанасова, оръжие и  военни униформи от Руско-турската война 1877-1878 г.</a:t>
            </a:r>
          </a:p>
          <a:p>
            <a:pPr marL="0" indent="0" algn="just">
              <a:buNone/>
            </a:pPr>
            <a:r>
              <a:rPr lang="bg-BG" i="1" dirty="0">
                <a:solidFill>
                  <a:srgbClr val="2E1700"/>
                </a:solidFill>
              </a:rPr>
              <a:t>  Изключително ефектни и атрактивни са реставрираните в автентичния им вид картечници „Гатлинг”, обр. 1865 г., които са на въоръжение по време на Руско-турската война 1877-1878 г.</a:t>
            </a:r>
          </a:p>
          <a:p>
            <a:pPr marL="0" indent="0" algn="just">
              <a:buNone/>
            </a:pPr>
            <a:r>
              <a:rPr lang="bg-BG" i="1" dirty="0">
                <a:solidFill>
                  <a:srgbClr val="2E1700"/>
                </a:solidFill>
              </a:rPr>
              <a:t>  Панорамното изкуство има над 200-годишна история. Създадени са над 100 панорами, от които действащи са около 70. Панорама „Плевенска епопея 1877 г.” е от малкото мемориални музеи, разположени на бойните полета, каквито са тези в Куликово поле, Ватерло.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0150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Autofit/>
          </a:bodyPr>
          <a:lstStyle/>
          <a:p>
            <a:r>
              <a:rPr lang="bg-BG" sz="5400" b="1" i="1" dirty="0">
                <a:solidFill>
                  <a:srgbClr val="2E1700"/>
                </a:solidFill>
              </a:rPr>
              <a:t>Благодаря за вниманието!</a:t>
            </a:r>
          </a:p>
        </p:txBody>
      </p:sp>
      <p:pic>
        <p:nvPicPr>
          <p:cNvPr id="10243" name="Picture 3" descr="C:\Users\11\Desktop\Състезание ИТ\6 клас\h_1305488637_DSC_8819_o1_o2_FF_v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632481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14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330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Панорама „Плевенска епопея 1877 г.”</vt:lpstr>
      <vt:lpstr>Панорамата „Плевенска епопея“ </vt:lpstr>
      <vt:lpstr>Изграждане и облик</vt:lpstr>
      <vt:lpstr>Уводна зала</vt:lpstr>
      <vt:lpstr>Панорамна зала</vt:lpstr>
      <vt:lpstr>Диорамна зала</vt:lpstr>
      <vt:lpstr>Заключителна зала</vt:lpstr>
      <vt:lpstr>Целта на Панорамата „Плевенска епопея“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Панорама „Плевенска епопея 1877 г.”</dc:title>
  <dc:creator>11</dc:creator>
  <cp:lastModifiedBy>11</cp:lastModifiedBy>
  <cp:revision>14</cp:revision>
  <dcterms:created xsi:type="dcterms:W3CDTF">2006-08-16T00:00:00Z</dcterms:created>
  <dcterms:modified xsi:type="dcterms:W3CDTF">2016-05-15T07:36:32Z</dcterms:modified>
</cp:coreProperties>
</file>