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CBE"/>
    <a:srgbClr val="70BDD2"/>
    <a:srgbClr val="A2D4E2"/>
    <a:srgbClr val="87C7D9"/>
    <a:srgbClr val="FF4747"/>
    <a:srgbClr val="738447"/>
    <a:srgbClr val="00CC5C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31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54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08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392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404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63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9497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79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686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78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63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87C7D9"/>
            </a:gs>
            <a:gs pos="68000">
              <a:srgbClr val="FF2D2D"/>
            </a:gs>
            <a:gs pos="61667">
              <a:srgbClr val="FF4747"/>
            </a:gs>
            <a:gs pos="51000">
              <a:srgbClr val="00CC5C"/>
            </a:gs>
            <a:gs pos="42000">
              <a:schemeClr val="bg1"/>
            </a:gs>
            <a:gs pos="76000">
              <a:srgbClr val="A2D4E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3C30-C430-4576-8B6D-7BA3A2776FAF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56B0F-2773-4655-9280-F757B6BE85B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264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Панорама „Плевенска епопея 1877 </a:t>
            </a:r>
            <a:r>
              <a:rPr lang="bg-BG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en-US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bg-BG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” </a:t>
            </a:r>
            <a:endParaRPr lang="bg-BG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773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\Desktop\Състезание ИТ\6 клас\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34816"/>
            <a:ext cx="1872208" cy="38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\Desktop\Състезание ИТ\6 клас\pleven-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7242719" cy="4831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83568" y="188640"/>
            <a:ext cx="4032448" cy="1894926"/>
          </a:xfrm>
          <a:prstGeom prst="cloudCallout">
            <a:avLst>
              <a:gd name="adj1" fmla="val -30404"/>
              <a:gd name="adj2" fmla="val 86738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3723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Comic Sans MS" pitchFamily="66" charset="0"/>
              </a:rPr>
              <a:t>Панорама „Плевенска епопея 1877 г.” е единствен по рода си паметник на Балканския полуостров. </a:t>
            </a:r>
          </a:p>
        </p:txBody>
      </p:sp>
    </p:spTree>
    <p:extLst>
      <p:ext uri="{BB962C8B-B14F-4D97-AF65-F5344CB8AC3E}">
        <p14:creationId xmlns:p14="http://schemas.microsoft.com/office/powerpoint/2010/main" val="13664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\Desktop\Състезание ИТ\6 клас\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12381"/>
            <a:ext cx="1748923" cy="34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\Desktop\Състезание ИТ\6 клас\Панорама_„Плевенска_епопея_1877_г.“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0" y="96953"/>
            <a:ext cx="5184576" cy="6630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3\Desktop\Състезание ИТ\6 клас\Панорама_„Плевенска_епопея_1877_г.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8001"/>
            <a:ext cx="7380312" cy="52613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74453" y="96209"/>
            <a:ext cx="3024336" cy="1894926"/>
          </a:xfrm>
          <a:prstGeom prst="cloudCallout">
            <a:avLst>
              <a:gd name="adj1" fmla="val 29706"/>
              <a:gd name="adj2" fmla="val 124079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TextBox 1"/>
          <p:cNvSpPr txBox="1"/>
          <p:nvPr/>
        </p:nvSpPr>
        <p:spPr>
          <a:xfrm>
            <a:off x="5580112" y="54868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omic Sans MS" pitchFamily="66" charset="0"/>
              </a:rPr>
              <a:t>Сградата на паметника е изградена и довършена само за 11 месеца</a:t>
            </a:r>
            <a:r>
              <a:rPr lang="en-US" dirty="0">
                <a:latin typeface="Comic Sans MS" pitchFamily="66" charset="0"/>
              </a:rPr>
              <a:t>.</a:t>
            </a:r>
            <a:endParaRPr lang="bg-B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xit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9" presetID="16" presetClass="exit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3\Desktop\Състезание ИТ\6 клас\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44" y="2924944"/>
            <a:ext cx="1872740" cy="38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67544" y="332656"/>
            <a:ext cx="3096344" cy="1894926"/>
          </a:xfrm>
          <a:prstGeom prst="cloudCallout">
            <a:avLst>
              <a:gd name="adj1" fmla="val -30404"/>
              <a:gd name="adj2" fmla="val 86738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 </a:t>
            </a:r>
            <a:endParaRPr lang="bg-BG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2251" y="679954"/>
            <a:ext cx="280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Comic Sans MS" pitchFamily="66" charset="0"/>
              </a:rPr>
              <a:t> </a:t>
            </a:r>
            <a:r>
              <a:rPr lang="bg-BG" dirty="0" smtClean="0">
                <a:latin typeface="Comic Sans MS" pitchFamily="66" charset="0"/>
              </a:rPr>
              <a:t>Панорамата се </a:t>
            </a:r>
            <a:r>
              <a:rPr lang="bg-BG" dirty="0">
                <a:latin typeface="Comic Sans MS" pitchFamily="66" charset="0"/>
              </a:rPr>
              <a:t>състои от четири зали: уводна, панорамна, диорамна и заключителна. </a:t>
            </a:r>
          </a:p>
        </p:txBody>
      </p:sp>
      <p:pic>
        <p:nvPicPr>
          <p:cNvPr id="3078" name="Picture 6" descr="C:\Users\3\Desktop\Състезание ИТ\6 клас\Introductory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44" y="308654"/>
            <a:ext cx="3456384" cy="6144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3\Desktop\Състезание ИТ\6 клас\Introductory_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7344"/>
            <a:ext cx="3402000" cy="6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3\Desktop\Състезание ИТ\6 клас\Introductory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592"/>
            <a:ext cx="2903157" cy="232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3\Desktop\Състезание ИТ\6 клас\Introductory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33349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3\Desktop\Състезание ИТ\6 клас\Introductory_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18" y="4044280"/>
            <a:ext cx="3101330" cy="2481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16" presetClass="exit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25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25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3\Desktop\Състезание ИТ\6 клас\Panorama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" y="1943705"/>
            <a:ext cx="7009117" cy="4693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3\Desktop\Състезание ИТ\6 клас\Panorama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" y="1817854"/>
            <a:ext cx="7381060" cy="4945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3\Desktop\Състезание ИТ\6 клас\Panoram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0466"/>
            <a:ext cx="698477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3\Desktop\Състезание ИТ\6 клас\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28" y="2852936"/>
            <a:ext cx="1785184" cy="35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83568" y="188640"/>
            <a:ext cx="4608512" cy="2088232"/>
          </a:xfrm>
          <a:prstGeom prst="cloudCallout">
            <a:avLst>
              <a:gd name="adj1" fmla="val 89691"/>
              <a:gd name="adj2" fmla="val 104546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511512"/>
            <a:ext cx="3780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omic Sans MS" pitchFamily="66" charset="0"/>
              </a:rPr>
              <a:t>По </a:t>
            </a:r>
            <a:r>
              <a:rPr lang="bg-BG" dirty="0">
                <a:latin typeface="Comic Sans MS" pitchFamily="66" charset="0"/>
              </a:rPr>
              <a:t>стената </a:t>
            </a:r>
            <a:r>
              <a:rPr lang="bg-BG" dirty="0" smtClean="0">
                <a:latin typeface="Comic Sans MS" pitchFamily="66" charset="0"/>
              </a:rPr>
              <a:t>на </a:t>
            </a:r>
            <a:r>
              <a:rPr lang="bg-BG" dirty="0">
                <a:latin typeface="Comic Sans MS" pitchFamily="66" charset="0"/>
              </a:rPr>
              <a:t>Панорамната зала </a:t>
            </a:r>
            <a:r>
              <a:rPr lang="bg-BG" dirty="0" smtClean="0">
                <a:latin typeface="Comic Sans MS" pitchFamily="66" charset="0"/>
              </a:rPr>
              <a:t>е </a:t>
            </a:r>
            <a:r>
              <a:rPr lang="bg-BG" dirty="0">
                <a:latin typeface="Comic Sans MS" pitchFamily="66" charset="0"/>
              </a:rPr>
              <a:t>монтирано панорамното платно</a:t>
            </a:r>
            <a:r>
              <a:rPr lang="bg-BG" dirty="0" smtClean="0">
                <a:latin typeface="Comic Sans MS" pitchFamily="66" charset="0"/>
              </a:rPr>
              <a:t>, </a:t>
            </a:r>
            <a:r>
              <a:rPr lang="bg-BG" dirty="0">
                <a:latin typeface="Comic Sans MS" pitchFamily="66" charset="0"/>
              </a:rPr>
              <a:t>което илюстрира драматичните събития от третия щурм при Плевен.</a:t>
            </a:r>
          </a:p>
        </p:txBody>
      </p:sp>
      <p:pic>
        <p:nvPicPr>
          <p:cNvPr id="4106" name="Picture 10" descr="C:\Users\3\Desktop\Състезание ИТ\6 клас\Panorama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4" y="2183071"/>
            <a:ext cx="7495844" cy="4214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75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25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3\Desktop\Състезание ИТ\6 клас\Dioramn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07" y="2132856"/>
            <a:ext cx="6633716" cy="4425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3\Desktop\Състезание ИТ\6 клас\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1818"/>
            <a:ext cx="1932789" cy="39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3\Desktop\Състезание ИТ\6 клас\Dioramn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6469263" cy="4315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764834" y="188640"/>
            <a:ext cx="4608512" cy="2088232"/>
          </a:xfrm>
          <a:prstGeom prst="cloudCallout">
            <a:avLst>
              <a:gd name="adj1" fmla="val -86757"/>
              <a:gd name="adj2" fmla="val 83173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5115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Comic Sans MS" pitchFamily="66" charset="0"/>
              </a:rPr>
              <a:t>П</a:t>
            </a:r>
            <a:r>
              <a:rPr lang="bg-BG" dirty="0" smtClean="0">
                <a:latin typeface="Comic Sans MS" pitchFamily="66" charset="0"/>
              </a:rPr>
              <a:t>латното </a:t>
            </a:r>
            <a:r>
              <a:rPr lang="bg-BG" dirty="0">
                <a:latin typeface="Comic Sans MS" pitchFamily="66" charset="0"/>
              </a:rPr>
              <a:t>в </a:t>
            </a:r>
            <a:r>
              <a:rPr lang="bg-BG" dirty="0" smtClean="0">
                <a:latin typeface="Comic Sans MS" pitchFamily="66" charset="0"/>
              </a:rPr>
              <a:t>Диорамната зала </a:t>
            </a:r>
            <a:r>
              <a:rPr lang="bg-BG" dirty="0" smtClean="0">
                <a:latin typeface="Comic Sans MS" pitchFamily="66" charset="0"/>
              </a:rPr>
              <a:t>изобразява </a:t>
            </a:r>
            <a:r>
              <a:rPr lang="bg-BG" dirty="0">
                <a:latin typeface="Comic Sans MS" pitchFamily="66" charset="0"/>
              </a:rPr>
              <a:t>последния бой за Плевен в долината на р. Вит на 10 декември 1877 г. </a:t>
            </a:r>
          </a:p>
        </p:txBody>
      </p:sp>
    </p:spTree>
    <p:extLst>
      <p:ext uri="{BB962C8B-B14F-4D97-AF65-F5344CB8AC3E}">
        <p14:creationId xmlns:p14="http://schemas.microsoft.com/office/powerpoint/2010/main" val="17341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3\Desktop\Състезание ИТ\6 клас\final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61" y="2044182"/>
            <a:ext cx="6758460" cy="45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3\Desktop\Състезание ИТ\6 клас\final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5" y="2035846"/>
            <a:ext cx="677090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764834" y="188640"/>
            <a:ext cx="4608512" cy="2088232"/>
          </a:xfrm>
          <a:prstGeom prst="cloudCallout">
            <a:avLst>
              <a:gd name="adj1" fmla="val -86757"/>
              <a:gd name="adj2" fmla="val 83173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49409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omic Sans MS" pitchFamily="66" charset="0"/>
              </a:rPr>
              <a:t>В заключителната зала две картини показват капитулацията на Осман паша и зимното преминаване на Балкана от руската армия.</a:t>
            </a:r>
          </a:p>
        </p:txBody>
      </p:sp>
      <p:pic>
        <p:nvPicPr>
          <p:cNvPr id="6146" name="Picture 2" descr="C:\Users\3\Desktop\Състезание ИТ\6 клас\bo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6872"/>
            <a:ext cx="2183971" cy="43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3\Desktop\Състезание ИТ\6 клас\IMG_1642-Панорама-Плевенска-епопе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29" y="1592463"/>
            <a:ext cx="6996016" cy="5247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692826" y="116632"/>
            <a:ext cx="5127646" cy="2088232"/>
          </a:xfrm>
          <a:prstGeom prst="cloudCallout">
            <a:avLst>
              <a:gd name="adj1" fmla="val -86757"/>
              <a:gd name="adj2" fmla="val 83173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60830">
                <a:srgbClr val="6AACBE"/>
              </a:gs>
              <a:gs pos="26674">
                <a:srgbClr val="70BDD2"/>
              </a:gs>
              <a:gs pos="38000">
                <a:schemeClr val="accent5">
                  <a:lumMod val="60000"/>
                  <a:lumOff val="40000"/>
                </a:schemeClr>
              </a:gs>
              <a:gs pos="76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 dirty="0"/>
          </a:p>
        </p:txBody>
      </p:sp>
      <p:sp>
        <p:nvSpPr>
          <p:cNvPr id="2" name="Rectangle 1"/>
          <p:cNvSpPr/>
          <p:nvPr/>
        </p:nvSpPr>
        <p:spPr>
          <a:xfrm>
            <a:off x="4139952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>
                <a:latin typeface="Comic Sans MS" pitchFamily="66" charset="0"/>
              </a:rPr>
              <a:t>Шест картини в уводна зала представят моменти от историята на българския народ от падането на България под османска власт до Плевенската епопея 1877 година</a:t>
            </a:r>
          </a:p>
        </p:txBody>
      </p:sp>
      <p:pic>
        <p:nvPicPr>
          <p:cNvPr id="7170" name="Picture 2" descr="C:\Users\3\Desktop\Състезание ИТ\6 клас\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13349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126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Панорама „Плевенска епопея 1877 г.”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„Плевенска епопея 1877 г.”</dc:title>
  <dc:creator>A satisfied Microsoft Office User</dc:creator>
  <cp:lastModifiedBy>A satisfied Microsoft Office User</cp:lastModifiedBy>
  <cp:revision>12</cp:revision>
  <dcterms:created xsi:type="dcterms:W3CDTF">2016-05-15T06:03:43Z</dcterms:created>
  <dcterms:modified xsi:type="dcterms:W3CDTF">2016-05-15T07:32:33Z</dcterms:modified>
</cp:coreProperties>
</file>