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ACBE"/>
    <a:srgbClr val="70BDD2"/>
    <a:srgbClr val="A2D4E2"/>
    <a:srgbClr val="87C7D9"/>
    <a:srgbClr val="FF4747"/>
    <a:srgbClr val="738447"/>
    <a:srgbClr val="00CC5C"/>
    <a:srgbClr val="FF2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88" autoAdjust="0"/>
  </p:normalViewPr>
  <p:slideViewPr>
    <p:cSldViewPr>
      <p:cViewPr varScale="1">
        <p:scale>
          <a:sx n="87" d="100"/>
          <a:sy n="87" d="100"/>
        </p:scale>
        <p:origin x="-5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6311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95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00800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83925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64048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46379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94976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67913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06860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7787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26319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rgbClr val="87C7D9"/>
            </a:gs>
            <a:gs pos="68000">
              <a:srgbClr val="FF2D2D"/>
            </a:gs>
            <a:gs pos="61667">
              <a:srgbClr val="FF4747"/>
            </a:gs>
            <a:gs pos="51000">
              <a:srgbClr val="00CC5C"/>
            </a:gs>
            <a:gs pos="42000">
              <a:schemeClr val="bg1"/>
            </a:gs>
            <a:gs pos="76000">
              <a:srgbClr val="A2D4E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B3C30-C430-4576-8B6D-7BA3A2776FAF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56B0F-2773-4655-9280-F757B6BE85B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12645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bg-BG" sz="8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Панорама „Плевенска епопея 1877 </a:t>
            </a:r>
            <a:r>
              <a:rPr lang="bg-BG" sz="8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</a:t>
            </a:r>
            <a:r>
              <a:rPr lang="en-US" sz="8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</a:t>
            </a:r>
            <a:r>
              <a:rPr lang="bg-BG" sz="8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” </a:t>
            </a:r>
            <a:endParaRPr lang="bg-BG" sz="8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4437112"/>
            <a:ext cx="6400800" cy="1752600"/>
          </a:xfrm>
        </p:spPr>
        <p:txBody>
          <a:bodyPr/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167738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3\Desktop\Състезание ИТ\6 клас\gir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734816"/>
            <a:ext cx="1872208" cy="385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3\Desktop\Състезание ИТ\6 клас\pleven-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0768"/>
            <a:ext cx="7242719" cy="48315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683568" y="188640"/>
            <a:ext cx="4032448" cy="1894926"/>
          </a:xfrm>
          <a:prstGeom prst="cloudCallout">
            <a:avLst>
              <a:gd name="adj1" fmla="val -30404"/>
              <a:gd name="adj2" fmla="val 86738"/>
            </a:avLst>
          </a:prstGeom>
          <a:gradFill>
            <a:gsLst>
              <a:gs pos="0">
                <a:schemeClr val="accent5">
                  <a:lumMod val="75000"/>
                </a:schemeClr>
              </a:gs>
              <a:gs pos="60830">
                <a:srgbClr val="6AACBE"/>
              </a:gs>
              <a:gs pos="26674">
                <a:srgbClr val="70BDD2"/>
              </a:gs>
              <a:gs pos="38000">
                <a:schemeClr val="accent5">
                  <a:lumMod val="60000"/>
                  <a:lumOff val="40000"/>
                </a:schemeClr>
              </a:gs>
              <a:gs pos="76000">
                <a:schemeClr val="accent5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476672"/>
            <a:ext cx="37233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>
                <a:latin typeface="Comic Sans MS" pitchFamily="66" charset="0"/>
              </a:rPr>
              <a:t>Панорама „Плевенска епопея 1877 г.” е единствен по рода си паметник на Балканския полуостров. </a:t>
            </a:r>
          </a:p>
        </p:txBody>
      </p:sp>
    </p:spTree>
    <p:extLst>
      <p:ext uri="{BB962C8B-B14F-4D97-AF65-F5344CB8AC3E}">
        <p14:creationId xmlns:p14="http://schemas.microsoft.com/office/powerpoint/2010/main" val="136646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3\Desktop\Състезание ИТ\6 клас\bo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412381"/>
            <a:ext cx="1748923" cy="347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3\Desktop\Състезание ИТ\6 клас\Панорама_„Плевенска_епопея_1877_г.“_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50" y="96953"/>
            <a:ext cx="5184576" cy="66308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3\Desktop\Състезание ИТ\6 клас\Панорама_„Плевенска_епопея_1877_г.“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08001"/>
            <a:ext cx="7380312" cy="52613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5374453" y="96209"/>
            <a:ext cx="3024336" cy="1894926"/>
          </a:xfrm>
          <a:prstGeom prst="cloudCallout">
            <a:avLst>
              <a:gd name="adj1" fmla="val 29706"/>
              <a:gd name="adj2" fmla="val 124079"/>
            </a:avLst>
          </a:prstGeom>
          <a:gradFill>
            <a:gsLst>
              <a:gs pos="0">
                <a:schemeClr val="accent5">
                  <a:lumMod val="75000"/>
                </a:schemeClr>
              </a:gs>
              <a:gs pos="60830">
                <a:srgbClr val="6AACBE"/>
              </a:gs>
              <a:gs pos="26674">
                <a:srgbClr val="70BDD2"/>
              </a:gs>
              <a:gs pos="38000">
                <a:schemeClr val="accent5">
                  <a:lumMod val="60000"/>
                  <a:lumOff val="40000"/>
                </a:schemeClr>
              </a:gs>
              <a:gs pos="76000">
                <a:schemeClr val="accent5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2" name="TextBox 1"/>
          <p:cNvSpPr txBox="1"/>
          <p:nvPr/>
        </p:nvSpPr>
        <p:spPr>
          <a:xfrm>
            <a:off x="5580112" y="548680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latin typeface="Comic Sans MS" pitchFamily="66" charset="0"/>
              </a:rPr>
              <a:t>Сградата на паметника е изградена и довършена само за 11 месеца</a:t>
            </a:r>
            <a:r>
              <a:rPr lang="en-US" dirty="0">
                <a:latin typeface="Comic Sans MS" pitchFamily="66" charset="0"/>
              </a:rPr>
              <a:t>.</a:t>
            </a:r>
            <a:endParaRPr lang="bg-BG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65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8" presetClass="entr" presetSubtype="3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6" presetClass="exit" presetSubtype="2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" dur="12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25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250"/>
                            </p:stCondLst>
                            <p:childTnLst>
                              <p:par>
                                <p:cTn id="29" presetID="16" presetClass="exit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125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3\Desktop\Състезание ИТ\6 клас\gir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044" y="2924944"/>
            <a:ext cx="1872740" cy="38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467544" y="332656"/>
            <a:ext cx="3096344" cy="1894926"/>
          </a:xfrm>
          <a:prstGeom prst="cloudCallout">
            <a:avLst>
              <a:gd name="adj1" fmla="val -30404"/>
              <a:gd name="adj2" fmla="val 86738"/>
            </a:avLst>
          </a:prstGeom>
          <a:gradFill>
            <a:gsLst>
              <a:gs pos="0">
                <a:schemeClr val="accent5">
                  <a:lumMod val="75000"/>
                </a:schemeClr>
              </a:gs>
              <a:gs pos="60830">
                <a:srgbClr val="6AACBE"/>
              </a:gs>
              <a:gs pos="26674">
                <a:srgbClr val="70BDD2"/>
              </a:gs>
              <a:gs pos="38000">
                <a:schemeClr val="accent5">
                  <a:lumMod val="60000"/>
                  <a:lumOff val="40000"/>
                </a:schemeClr>
              </a:gs>
              <a:gs pos="76000">
                <a:schemeClr val="accent5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 </a:t>
            </a:r>
            <a:endParaRPr lang="bg-BG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2251" y="679954"/>
            <a:ext cx="28096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>
                <a:latin typeface="Comic Sans MS" pitchFamily="66" charset="0"/>
              </a:rPr>
              <a:t> </a:t>
            </a:r>
            <a:r>
              <a:rPr lang="bg-BG" dirty="0" smtClean="0">
                <a:latin typeface="Comic Sans MS" pitchFamily="66" charset="0"/>
              </a:rPr>
              <a:t>Панорамата се </a:t>
            </a:r>
            <a:r>
              <a:rPr lang="bg-BG" dirty="0">
                <a:latin typeface="Comic Sans MS" pitchFamily="66" charset="0"/>
              </a:rPr>
              <a:t>състои от четири зали: уводна, панорамна, диорамна и заключителна. </a:t>
            </a:r>
          </a:p>
        </p:txBody>
      </p:sp>
      <p:pic>
        <p:nvPicPr>
          <p:cNvPr id="3078" name="Picture 6" descr="C:\Users\3\Desktop\Състезание ИТ\6 клас\Introductory_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44" y="308654"/>
            <a:ext cx="3456384" cy="61446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Users\3\Desktop\Състезание ИТ\6 клас\Introductory_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77344"/>
            <a:ext cx="3402000" cy="604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3\Desktop\Състезание ИТ\6 клас\Introductory_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7592"/>
            <a:ext cx="2903157" cy="2322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3\Desktop\Състезание ИТ\6 клас\Introductory_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501008"/>
            <a:ext cx="3333491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3\Desktop\Състезание ИТ\6 клас\Introductory_0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718" y="4044280"/>
            <a:ext cx="3101330" cy="24810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07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25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7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750"/>
                            </p:stCondLst>
                            <p:childTnLst>
                              <p:par>
                                <p:cTn id="27" presetID="16" presetClass="exit" presetSubtype="2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750"/>
                            </p:stCondLst>
                            <p:childTnLst>
                              <p:par>
                                <p:cTn id="31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75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250"/>
                            </p:stCondLst>
                            <p:childTnLst>
                              <p:par>
                                <p:cTn id="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25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125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250"/>
                            </p:stCondLst>
                            <p:childTnLst>
                              <p:par>
                                <p:cTn id="47" presetID="14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1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6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 descr="C:\Users\3\Desktop\Състезание ИТ\6 клас\Panorama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7" y="1943705"/>
            <a:ext cx="7009117" cy="46936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3\Desktop\Състезание ИТ\6 клас\Panorama_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6" y="1817854"/>
            <a:ext cx="7381060" cy="4945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3\Desktop\Състезание ИТ\6 клас\Panorama_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20466"/>
            <a:ext cx="6984776" cy="4968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3\Desktop\Състезание ИТ\6 клас\bo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328" y="2852936"/>
            <a:ext cx="1785184" cy="354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683568" y="188640"/>
            <a:ext cx="4608512" cy="2088232"/>
          </a:xfrm>
          <a:prstGeom prst="cloudCallout">
            <a:avLst>
              <a:gd name="adj1" fmla="val 89691"/>
              <a:gd name="adj2" fmla="val 104546"/>
            </a:avLst>
          </a:prstGeom>
          <a:gradFill>
            <a:gsLst>
              <a:gs pos="0">
                <a:schemeClr val="accent5">
                  <a:lumMod val="75000"/>
                </a:schemeClr>
              </a:gs>
              <a:gs pos="60830">
                <a:srgbClr val="6AACBE"/>
              </a:gs>
              <a:gs pos="26674">
                <a:srgbClr val="70BDD2"/>
              </a:gs>
              <a:gs pos="38000">
                <a:schemeClr val="accent5">
                  <a:lumMod val="60000"/>
                  <a:lumOff val="40000"/>
                </a:schemeClr>
              </a:gs>
              <a:gs pos="76000">
                <a:schemeClr val="accent5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511512"/>
            <a:ext cx="37804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latin typeface="Comic Sans MS" pitchFamily="66" charset="0"/>
              </a:rPr>
              <a:t>По </a:t>
            </a:r>
            <a:r>
              <a:rPr lang="bg-BG" dirty="0">
                <a:latin typeface="Comic Sans MS" pitchFamily="66" charset="0"/>
              </a:rPr>
              <a:t>стената </a:t>
            </a:r>
            <a:r>
              <a:rPr lang="bg-BG" dirty="0" smtClean="0">
                <a:latin typeface="Comic Sans MS" pitchFamily="66" charset="0"/>
              </a:rPr>
              <a:t>на </a:t>
            </a:r>
            <a:r>
              <a:rPr lang="bg-BG" dirty="0">
                <a:latin typeface="Comic Sans MS" pitchFamily="66" charset="0"/>
              </a:rPr>
              <a:t>Панорамната зала </a:t>
            </a:r>
            <a:r>
              <a:rPr lang="bg-BG" dirty="0" smtClean="0">
                <a:latin typeface="Comic Sans MS" pitchFamily="66" charset="0"/>
              </a:rPr>
              <a:t>е </a:t>
            </a:r>
            <a:r>
              <a:rPr lang="bg-BG" dirty="0">
                <a:latin typeface="Comic Sans MS" pitchFamily="66" charset="0"/>
              </a:rPr>
              <a:t>монтирано панорамното платно</a:t>
            </a:r>
            <a:r>
              <a:rPr lang="bg-BG" dirty="0" smtClean="0">
                <a:latin typeface="Comic Sans MS" pitchFamily="66" charset="0"/>
              </a:rPr>
              <a:t>, </a:t>
            </a:r>
            <a:r>
              <a:rPr lang="bg-BG" dirty="0">
                <a:latin typeface="Comic Sans MS" pitchFamily="66" charset="0"/>
              </a:rPr>
              <a:t>което илюстрира драматичните събития от третия щурм при Плевен.</a:t>
            </a:r>
          </a:p>
        </p:txBody>
      </p:sp>
      <p:pic>
        <p:nvPicPr>
          <p:cNvPr id="4106" name="Picture 10" descr="C:\Users\3\Desktop\Състезание ИТ\6 клас\Panorama_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4" y="2183071"/>
            <a:ext cx="7495844" cy="42148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82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2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3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9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50"/>
                            </p:stCondLst>
                            <p:childTnLst>
                              <p:par>
                                <p:cTn id="21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75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750"/>
                            </p:stCondLst>
                            <p:childTnLst>
                              <p:par>
                                <p:cTn id="31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750"/>
                            </p:stCondLst>
                            <p:childTnLst>
                              <p:par>
                                <p:cTn id="3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750"/>
                            </p:stCondLst>
                            <p:childTnLst>
                              <p:par>
                                <p:cTn id="39" presetID="6" presetClass="exit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750"/>
                            </p:stCondLst>
                            <p:childTnLst>
                              <p:par>
                                <p:cTn id="4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125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:\Users\3\Desktop\Състезание ИТ\6 клас\Dioramna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307" y="2132856"/>
            <a:ext cx="6633716" cy="4425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3\Desktop\Състезание ИТ\6 клас\gir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1818"/>
            <a:ext cx="1932789" cy="397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3\Desktop\Състезание ИТ\6 клас\Dioramna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132856"/>
            <a:ext cx="6469263" cy="43155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3764834" y="188640"/>
            <a:ext cx="4608512" cy="2088232"/>
          </a:xfrm>
          <a:prstGeom prst="cloudCallout">
            <a:avLst>
              <a:gd name="adj1" fmla="val -86757"/>
              <a:gd name="adj2" fmla="val 83173"/>
            </a:avLst>
          </a:prstGeom>
          <a:gradFill>
            <a:gsLst>
              <a:gs pos="0">
                <a:schemeClr val="accent5">
                  <a:lumMod val="75000"/>
                </a:schemeClr>
              </a:gs>
              <a:gs pos="60830">
                <a:srgbClr val="6AACBE"/>
              </a:gs>
              <a:gs pos="26674">
                <a:srgbClr val="70BDD2"/>
              </a:gs>
              <a:gs pos="38000">
                <a:schemeClr val="accent5">
                  <a:lumMod val="60000"/>
                  <a:lumOff val="40000"/>
                </a:schemeClr>
              </a:gs>
              <a:gs pos="76000">
                <a:schemeClr val="accent5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99992" y="511512"/>
            <a:ext cx="3384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>
                <a:latin typeface="Comic Sans MS" pitchFamily="66" charset="0"/>
              </a:rPr>
              <a:t>П</a:t>
            </a:r>
            <a:r>
              <a:rPr lang="bg-BG" dirty="0" smtClean="0">
                <a:latin typeface="Comic Sans MS" pitchFamily="66" charset="0"/>
              </a:rPr>
              <a:t>латното </a:t>
            </a:r>
            <a:r>
              <a:rPr lang="bg-BG" dirty="0">
                <a:latin typeface="Comic Sans MS" pitchFamily="66" charset="0"/>
              </a:rPr>
              <a:t>в </a:t>
            </a:r>
            <a:r>
              <a:rPr lang="bg-BG" dirty="0" smtClean="0">
                <a:latin typeface="Comic Sans MS" pitchFamily="66" charset="0"/>
              </a:rPr>
              <a:t>Диорамната зала </a:t>
            </a:r>
            <a:r>
              <a:rPr lang="bg-BG" dirty="0" smtClean="0">
                <a:latin typeface="Comic Sans MS" pitchFamily="66" charset="0"/>
              </a:rPr>
              <a:t>изобразява </a:t>
            </a:r>
            <a:r>
              <a:rPr lang="bg-BG" dirty="0">
                <a:latin typeface="Comic Sans MS" pitchFamily="66" charset="0"/>
              </a:rPr>
              <a:t>последния бой за Плевен в долината на р. Вит на 10 декември 1877 г. </a:t>
            </a:r>
          </a:p>
        </p:txBody>
      </p:sp>
    </p:spTree>
    <p:extLst>
      <p:ext uri="{BB962C8B-B14F-4D97-AF65-F5344CB8AC3E}">
        <p14:creationId xmlns:p14="http://schemas.microsoft.com/office/powerpoint/2010/main" val="173415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25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25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250"/>
                            </p:stCondLst>
                            <p:childTnLst>
                              <p:par>
                                <p:cTn id="31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3\Desktop\Състезание ИТ\6 клас\final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161" y="2044182"/>
            <a:ext cx="6758460" cy="4528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3\Desktop\Състезание ИТ\6 клас\final_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905" y="2035846"/>
            <a:ext cx="6770901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3764834" y="188640"/>
            <a:ext cx="4608512" cy="2088232"/>
          </a:xfrm>
          <a:prstGeom prst="cloudCallout">
            <a:avLst>
              <a:gd name="adj1" fmla="val -86757"/>
              <a:gd name="adj2" fmla="val 83173"/>
            </a:avLst>
          </a:prstGeom>
          <a:gradFill>
            <a:gsLst>
              <a:gs pos="0">
                <a:schemeClr val="accent5">
                  <a:lumMod val="75000"/>
                </a:schemeClr>
              </a:gs>
              <a:gs pos="60830">
                <a:srgbClr val="6AACBE"/>
              </a:gs>
              <a:gs pos="26674">
                <a:srgbClr val="70BDD2"/>
              </a:gs>
              <a:gs pos="38000">
                <a:schemeClr val="accent5">
                  <a:lumMod val="60000"/>
                  <a:lumOff val="40000"/>
                </a:schemeClr>
              </a:gs>
              <a:gs pos="76000">
                <a:schemeClr val="accent5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139952" y="494092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>
                <a:latin typeface="Comic Sans MS" pitchFamily="66" charset="0"/>
              </a:rPr>
              <a:t>В заключителната зала две картини показват капитулацията на Осман паша и зимното преминаване на Балкана от руската армия.</a:t>
            </a:r>
          </a:p>
        </p:txBody>
      </p:sp>
      <p:pic>
        <p:nvPicPr>
          <p:cNvPr id="6146" name="Picture 2" descr="C:\Users\3\Desktop\Състезание ИТ\6 клас\bo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276872"/>
            <a:ext cx="2183971" cy="433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34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14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125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3" presetClass="exit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31" presetID="2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3\Desktop\Състезание ИТ\6 клас\IMG_1642-Панорама-Плевенска-епопе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729" y="1592463"/>
            <a:ext cx="6996016" cy="52470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3692826" y="116632"/>
            <a:ext cx="5127646" cy="2088232"/>
          </a:xfrm>
          <a:prstGeom prst="cloudCallout">
            <a:avLst>
              <a:gd name="adj1" fmla="val -86757"/>
              <a:gd name="adj2" fmla="val 83173"/>
            </a:avLst>
          </a:prstGeom>
          <a:gradFill>
            <a:gsLst>
              <a:gs pos="0">
                <a:schemeClr val="accent5">
                  <a:lumMod val="75000"/>
                </a:schemeClr>
              </a:gs>
              <a:gs pos="60830">
                <a:srgbClr val="6AACBE"/>
              </a:gs>
              <a:gs pos="26674">
                <a:srgbClr val="70BDD2"/>
              </a:gs>
              <a:gs pos="38000">
                <a:schemeClr val="accent5">
                  <a:lumMod val="60000"/>
                  <a:lumOff val="40000"/>
                </a:schemeClr>
              </a:gs>
              <a:gs pos="76000">
                <a:schemeClr val="accent5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b="1" dirty="0"/>
          </a:p>
        </p:txBody>
      </p:sp>
      <p:sp>
        <p:nvSpPr>
          <p:cNvPr id="2" name="Rectangle 1"/>
          <p:cNvSpPr/>
          <p:nvPr/>
        </p:nvSpPr>
        <p:spPr>
          <a:xfrm>
            <a:off x="4139952" y="54868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g-BG" dirty="0">
                <a:latin typeface="Comic Sans MS" pitchFamily="66" charset="0"/>
              </a:rPr>
              <a:t>Шест картини в уводна зала представят моменти от историята на българския народ от падането на България под османска власт до Плевенската епопея 1877 година</a:t>
            </a:r>
          </a:p>
        </p:txBody>
      </p:sp>
      <p:pic>
        <p:nvPicPr>
          <p:cNvPr id="7170" name="Picture 2" descr="C:\Users\3\Desktop\Състезание ИТ\6 клас\gir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213349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75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00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126</Words>
  <Application>Microsoft Office PowerPoint</Application>
  <PresentationFormat>On-screen Show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Панорама „Плевенска епопея 1877 г.”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Панорама „Плевенска епопея 1877 г.”</dc:title>
  <dc:creator>A satisfied Microsoft Office User</dc:creator>
  <cp:lastModifiedBy>A satisfied Microsoft Office User</cp:lastModifiedBy>
  <cp:revision>12</cp:revision>
  <dcterms:created xsi:type="dcterms:W3CDTF">2016-05-15T06:03:43Z</dcterms:created>
  <dcterms:modified xsi:type="dcterms:W3CDTF">2016-05-15T07:32:33Z</dcterms:modified>
</cp:coreProperties>
</file>