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75C36-1F4B-48E1-B70D-ABF6A8CD0EF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BE9C3039-B7B4-4ADB-BA27-C86A4BF7239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g-BG" dirty="0" smtClean="0"/>
            <a:t>Слънчевата система</a:t>
          </a:r>
          <a:endParaRPr lang="bg-B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2250ED7-513E-451C-8E90-F1764FDC840F}" type="parTrans" cxnId="{0E9BB893-7639-47E0-9C9A-9FE3F3790791}">
      <dgm:prSet/>
      <dgm:spPr/>
      <dgm:t>
        <a:bodyPr/>
        <a:lstStyle/>
        <a:p>
          <a:endParaRPr lang="bg-BG"/>
        </a:p>
      </dgm:t>
    </dgm:pt>
    <dgm:pt modelId="{4FB8D0EF-84F6-4AC1-AF83-EE7E4AF40E50}" type="sibTrans" cxnId="{0E9BB893-7639-47E0-9C9A-9FE3F3790791}">
      <dgm:prSet/>
      <dgm:spPr/>
      <dgm:t>
        <a:bodyPr/>
        <a:lstStyle/>
        <a:p>
          <a:endParaRPr lang="bg-BG"/>
        </a:p>
      </dgm:t>
    </dgm:pt>
    <dgm:pt modelId="{0B1AE066-84DF-4D03-91C8-6DEDC5B5E4A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g-BG" dirty="0" smtClean="0"/>
            <a:t>Планетите</a:t>
          </a:r>
          <a:endParaRPr lang="bg-B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F93885E-E2C2-49EA-8BCB-F1CB7904240C}" type="parTrans" cxnId="{A773B0BE-B389-4552-AA2E-AADA7CF89213}">
      <dgm:prSet/>
      <dgm:spPr/>
      <dgm:t>
        <a:bodyPr/>
        <a:lstStyle/>
        <a:p>
          <a:endParaRPr lang="bg-BG"/>
        </a:p>
      </dgm:t>
    </dgm:pt>
    <dgm:pt modelId="{6F0516B1-1AE4-4E27-826C-7B4D328F3E22}" type="sibTrans" cxnId="{A773B0BE-B389-4552-AA2E-AADA7CF89213}">
      <dgm:prSet/>
      <dgm:spPr/>
      <dgm:t>
        <a:bodyPr/>
        <a:lstStyle/>
        <a:p>
          <a:endParaRPr lang="bg-BG"/>
        </a:p>
      </dgm:t>
    </dgm:pt>
    <dgm:pt modelId="{C8F322F5-44C5-43B4-AA9B-6C0BA319A6C8}">
      <dgm:prSet phldrT="[Text]"/>
      <dgm:spPr/>
      <dgm:t>
        <a:bodyPr/>
        <a:lstStyle/>
        <a:p>
          <a:r>
            <a:rPr lang="bg-BG" dirty="0" smtClean="0"/>
            <a:t>Игри</a:t>
          </a:r>
          <a:endParaRPr lang="bg-B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570A682-39CE-4012-ABFB-793F142D0B67}" type="parTrans" cxnId="{BC15145B-1D37-424E-83AE-EF265561A196}">
      <dgm:prSet/>
      <dgm:spPr/>
      <dgm:t>
        <a:bodyPr/>
        <a:lstStyle/>
        <a:p>
          <a:endParaRPr lang="bg-BG"/>
        </a:p>
      </dgm:t>
    </dgm:pt>
    <dgm:pt modelId="{B869C60F-D6A5-45FD-9220-A5464F32AE78}" type="sibTrans" cxnId="{BC15145B-1D37-424E-83AE-EF265561A196}">
      <dgm:prSet/>
      <dgm:spPr/>
      <dgm:t>
        <a:bodyPr/>
        <a:lstStyle/>
        <a:p>
          <a:endParaRPr lang="bg-BG"/>
        </a:p>
      </dgm:t>
    </dgm:pt>
    <dgm:pt modelId="{03295EDB-5FD0-454E-BDF7-33AC6FBC54AF}" type="pres">
      <dgm:prSet presAssocID="{94D75C36-1F4B-48E1-B70D-ABF6A8CD0EF2}" presName="Name0" presStyleCnt="0">
        <dgm:presLayoutVars>
          <dgm:chMax val="7"/>
          <dgm:chPref val="7"/>
          <dgm:dir/>
        </dgm:presLayoutVars>
      </dgm:prSet>
      <dgm:spPr/>
    </dgm:pt>
    <dgm:pt modelId="{AC1C1312-4AA7-4926-A6A2-BE713267B941}" type="pres">
      <dgm:prSet presAssocID="{94D75C36-1F4B-48E1-B70D-ABF6A8CD0EF2}" presName="Name1" presStyleCnt="0"/>
      <dgm:spPr/>
    </dgm:pt>
    <dgm:pt modelId="{5E71A4A9-7501-4DD3-A28C-92EEADCA2AFA}" type="pres">
      <dgm:prSet presAssocID="{94D75C36-1F4B-48E1-B70D-ABF6A8CD0EF2}" presName="cycle" presStyleCnt="0"/>
      <dgm:spPr/>
    </dgm:pt>
    <dgm:pt modelId="{E12670EF-9AC9-4A09-8F0B-C9497C80769C}" type="pres">
      <dgm:prSet presAssocID="{94D75C36-1F4B-48E1-B70D-ABF6A8CD0EF2}" presName="srcNode" presStyleLbl="node1" presStyleIdx="0" presStyleCnt="3"/>
      <dgm:spPr/>
    </dgm:pt>
    <dgm:pt modelId="{C673ECFE-E618-4D8D-BEE7-93B64D973C0A}" type="pres">
      <dgm:prSet presAssocID="{94D75C36-1F4B-48E1-B70D-ABF6A8CD0EF2}" presName="conn" presStyleLbl="parChTrans1D2" presStyleIdx="0" presStyleCnt="1"/>
      <dgm:spPr/>
    </dgm:pt>
    <dgm:pt modelId="{4D75A1E2-2EFD-4050-92C8-DAD1D806CD52}" type="pres">
      <dgm:prSet presAssocID="{94D75C36-1F4B-48E1-B70D-ABF6A8CD0EF2}" presName="extraNode" presStyleLbl="node1" presStyleIdx="0" presStyleCnt="3"/>
      <dgm:spPr/>
    </dgm:pt>
    <dgm:pt modelId="{8627DE3F-15D0-4FC3-8F57-1CAF0750DCE5}" type="pres">
      <dgm:prSet presAssocID="{94D75C36-1F4B-48E1-B70D-ABF6A8CD0EF2}" presName="dstNode" presStyleLbl="node1" presStyleIdx="0" presStyleCnt="3"/>
      <dgm:spPr/>
    </dgm:pt>
    <dgm:pt modelId="{1EB7BA01-3A25-4FCA-9555-B409A2065531}" type="pres">
      <dgm:prSet presAssocID="{BE9C3039-B7B4-4ADB-BA27-C86A4BF7239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16CCF7B-0F1E-4A08-A30F-C42EA9BA7770}" type="pres">
      <dgm:prSet presAssocID="{BE9C3039-B7B4-4ADB-BA27-C86A4BF7239F}" presName="accent_1" presStyleCnt="0"/>
      <dgm:spPr/>
    </dgm:pt>
    <dgm:pt modelId="{40162FC1-538E-4DEB-8E25-BDE6E59013C8}" type="pres">
      <dgm:prSet presAssocID="{BE9C3039-B7B4-4ADB-BA27-C86A4BF7239F}" presName="accentRepeatNode" presStyleLbl="solidFgAcc1" presStyleIdx="0" presStyleCnt="3"/>
      <dgm:spPr>
        <a:solidFill>
          <a:schemeClr val="bg2">
            <a:lumMod val="75000"/>
          </a:schemeClr>
        </a:solidFill>
        <a:ln>
          <a:noFill/>
        </a:ln>
      </dgm:spPr>
    </dgm:pt>
    <dgm:pt modelId="{F5F6300E-6B0F-43F0-B19A-504C53360507}" type="pres">
      <dgm:prSet presAssocID="{0B1AE066-84DF-4D03-91C8-6DEDC5B5E4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DDA0E-14F2-4F39-A409-354FBB2CF83B}" type="pres">
      <dgm:prSet presAssocID="{0B1AE066-84DF-4D03-91C8-6DEDC5B5E4AA}" presName="accent_2" presStyleCnt="0"/>
      <dgm:spPr/>
    </dgm:pt>
    <dgm:pt modelId="{62FEDB11-CD46-46C9-A4B2-4C0298035B65}" type="pres">
      <dgm:prSet presAssocID="{0B1AE066-84DF-4D03-91C8-6DEDC5B5E4AA}" presName="accentRepeatNode" presStyleLbl="solidFgAcc1" presStyleIdx="1" presStyleCnt="3"/>
      <dgm:spPr>
        <a:solidFill>
          <a:schemeClr val="accent3">
            <a:lumMod val="75000"/>
          </a:schemeClr>
        </a:solidFill>
        <a:ln>
          <a:noFill/>
        </a:ln>
      </dgm:spPr>
    </dgm:pt>
    <dgm:pt modelId="{351DE302-BEEB-4017-A278-86CA41EDC4E8}" type="pres">
      <dgm:prSet presAssocID="{C8F322F5-44C5-43B4-AA9B-6C0BA319A6C8}" presName="text_3" presStyleLbl="node1" presStyleIdx="2" presStyleCnt="3" custLinFactNeighborX="1950" custLinFactNeighborY="-254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BDFD51-57AB-48FF-886A-C4F7D276FD87}" type="pres">
      <dgm:prSet presAssocID="{C8F322F5-44C5-43B4-AA9B-6C0BA319A6C8}" presName="accent_3" presStyleCnt="0"/>
      <dgm:spPr/>
    </dgm:pt>
    <dgm:pt modelId="{A495591F-EC02-4DFA-855C-265BBE59EEC7}" type="pres">
      <dgm:prSet presAssocID="{C8F322F5-44C5-43B4-AA9B-6C0BA319A6C8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  <a:ln>
          <a:noFill/>
        </a:ln>
      </dgm:spPr>
    </dgm:pt>
  </dgm:ptLst>
  <dgm:cxnLst>
    <dgm:cxn modelId="{595FFFC4-E4D8-455C-8B3D-BA702D807728}" type="presOf" srcId="{4FB8D0EF-84F6-4AC1-AF83-EE7E4AF40E50}" destId="{C673ECFE-E618-4D8D-BEE7-93B64D973C0A}" srcOrd="0" destOrd="0" presId="urn:microsoft.com/office/officeart/2008/layout/VerticalCurvedList"/>
    <dgm:cxn modelId="{A773B0BE-B389-4552-AA2E-AADA7CF89213}" srcId="{94D75C36-1F4B-48E1-B70D-ABF6A8CD0EF2}" destId="{0B1AE066-84DF-4D03-91C8-6DEDC5B5E4AA}" srcOrd="1" destOrd="0" parTransId="{EF93885E-E2C2-49EA-8BCB-F1CB7904240C}" sibTransId="{6F0516B1-1AE4-4E27-826C-7B4D328F3E22}"/>
    <dgm:cxn modelId="{FE05A3DE-9D1E-4998-BE47-29A3739D2E34}" type="presOf" srcId="{0B1AE066-84DF-4D03-91C8-6DEDC5B5E4AA}" destId="{F5F6300E-6B0F-43F0-B19A-504C53360507}" srcOrd="0" destOrd="0" presId="urn:microsoft.com/office/officeart/2008/layout/VerticalCurvedList"/>
    <dgm:cxn modelId="{BC15145B-1D37-424E-83AE-EF265561A196}" srcId="{94D75C36-1F4B-48E1-B70D-ABF6A8CD0EF2}" destId="{C8F322F5-44C5-43B4-AA9B-6C0BA319A6C8}" srcOrd="2" destOrd="0" parTransId="{8570A682-39CE-4012-ABFB-793F142D0B67}" sibTransId="{B869C60F-D6A5-45FD-9220-A5464F32AE78}"/>
    <dgm:cxn modelId="{7EBA4CAE-89D1-4F0D-A371-529F97D1AFE4}" type="presOf" srcId="{94D75C36-1F4B-48E1-B70D-ABF6A8CD0EF2}" destId="{03295EDB-5FD0-454E-BDF7-33AC6FBC54AF}" srcOrd="0" destOrd="0" presId="urn:microsoft.com/office/officeart/2008/layout/VerticalCurvedList"/>
    <dgm:cxn modelId="{8D09170C-1C3B-4CFE-B590-CF71D9658CFC}" type="presOf" srcId="{C8F322F5-44C5-43B4-AA9B-6C0BA319A6C8}" destId="{351DE302-BEEB-4017-A278-86CA41EDC4E8}" srcOrd="0" destOrd="0" presId="urn:microsoft.com/office/officeart/2008/layout/VerticalCurvedList"/>
    <dgm:cxn modelId="{A89A926B-D304-4D4D-A924-7627C4BA503F}" type="presOf" srcId="{BE9C3039-B7B4-4ADB-BA27-C86A4BF7239F}" destId="{1EB7BA01-3A25-4FCA-9555-B409A2065531}" srcOrd="0" destOrd="0" presId="urn:microsoft.com/office/officeart/2008/layout/VerticalCurvedList"/>
    <dgm:cxn modelId="{0E9BB893-7639-47E0-9C9A-9FE3F3790791}" srcId="{94D75C36-1F4B-48E1-B70D-ABF6A8CD0EF2}" destId="{BE9C3039-B7B4-4ADB-BA27-C86A4BF7239F}" srcOrd="0" destOrd="0" parTransId="{82250ED7-513E-451C-8E90-F1764FDC840F}" sibTransId="{4FB8D0EF-84F6-4AC1-AF83-EE7E4AF40E50}"/>
    <dgm:cxn modelId="{1664EE88-7A80-46EE-BDC8-7161395C9D54}" type="presParOf" srcId="{03295EDB-5FD0-454E-BDF7-33AC6FBC54AF}" destId="{AC1C1312-4AA7-4926-A6A2-BE713267B941}" srcOrd="0" destOrd="0" presId="urn:microsoft.com/office/officeart/2008/layout/VerticalCurvedList"/>
    <dgm:cxn modelId="{FF63A964-E177-4AD5-968F-401F18944B3E}" type="presParOf" srcId="{AC1C1312-4AA7-4926-A6A2-BE713267B941}" destId="{5E71A4A9-7501-4DD3-A28C-92EEADCA2AFA}" srcOrd="0" destOrd="0" presId="urn:microsoft.com/office/officeart/2008/layout/VerticalCurvedList"/>
    <dgm:cxn modelId="{F8B5CA45-4ED3-4389-8584-1E8B18D57E1E}" type="presParOf" srcId="{5E71A4A9-7501-4DD3-A28C-92EEADCA2AFA}" destId="{E12670EF-9AC9-4A09-8F0B-C9497C80769C}" srcOrd="0" destOrd="0" presId="urn:microsoft.com/office/officeart/2008/layout/VerticalCurvedList"/>
    <dgm:cxn modelId="{4103E436-D958-40D4-B868-476A015AA46B}" type="presParOf" srcId="{5E71A4A9-7501-4DD3-A28C-92EEADCA2AFA}" destId="{C673ECFE-E618-4D8D-BEE7-93B64D973C0A}" srcOrd="1" destOrd="0" presId="urn:microsoft.com/office/officeart/2008/layout/VerticalCurvedList"/>
    <dgm:cxn modelId="{CBD407DA-4A31-487A-9D10-CE238E474774}" type="presParOf" srcId="{5E71A4A9-7501-4DD3-A28C-92EEADCA2AFA}" destId="{4D75A1E2-2EFD-4050-92C8-DAD1D806CD52}" srcOrd="2" destOrd="0" presId="urn:microsoft.com/office/officeart/2008/layout/VerticalCurvedList"/>
    <dgm:cxn modelId="{0049817F-7C9D-4783-B1BF-9A1897EF4D27}" type="presParOf" srcId="{5E71A4A9-7501-4DD3-A28C-92EEADCA2AFA}" destId="{8627DE3F-15D0-4FC3-8F57-1CAF0750DCE5}" srcOrd="3" destOrd="0" presId="urn:microsoft.com/office/officeart/2008/layout/VerticalCurvedList"/>
    <dgm:cxn modelId="{214BAAE3-95E2-4B4A-B7B5-8A537E090E0B}" type="presParOf" srcId="{AC1C1312-4AA7-4926-A6A2-BE713267B941}" destId="{1EB7BA01-3A25-4FCA-9555-B409A2065531}" srcOrd="1" destOrd="0" presId="urn:microsoft.com/office/officeart/2008/layout/VerticalCurvedList"/>
    <dgm:cxn modelId="{5057C984-3946-4106-A3AA-482AA9FA1FE7}" type="presParOf" srcId="{AC1C1312-4AA7-4926-A6A2-BE713267B941}" destId="{516CCF7B-0F1E-4A08-A30F-C42EA9BA7770}" srcOrd="2" destOrd="0" presId="urn:microsoft.com/office/officeart/2008/layout/VerticalCurvedList"/>
    <dgm:cxn modelId="{65223A1C-38DC-4D6A-BDFF-AD576C0F11D4}" type="presParOf" srcId="{516CCF7B-0F1E-4A08-A30F-C42EA9BA7770}" destId="{40162FC1-538E-4DEB-8E25-BDE6E59013C8}" srcOrd="0" destOrd="0" presId="urn:microsoft.com/office/officeart/2008/layout/VerticalCurvedList"/>
    <dgm:cxn modelId="{E147A4E5-832B-4DBC-A7AB-744CE5176DE1}" type="presParOf" srcId="{AC1C1312-4AA7-4926-A6A2-BE713267B941}" destId="{F5F6300E-6B0F-43F0-B19A-504C53360507}" srcOrd="3" destOrd="0" presId="urn:microsoft.com/office/officeart/2008/layout/VerticalCurvedList"/>
    <dgm:cxn modelId="{48C1BD0A-5B95-4B3E-BE8A-74D1718F2B19}" type="presParOf" srcId="{AC1C1312-4AA7-4926-A6A2-BE713267B941}" destId="{8EDDDA0E-14F2-4F39-A409-354FBB2CF83B}" srcOrd="4" destOrd="0" presId="urn:microsoft.com/office/officeart/2008/layout/VerticalCurvedList"/>
    <dgm:cxn modelId="{43EC1711-1B3D-47DB-8200-80B2D3F76670}" type="presParOf" srcId="{8EDDDA0E-14F2-4F39-A409-354FBB2CF83B}" destId="{62FEDB11-CD46-46C9-A4B2-4C0298035B65}" srcOrd="0" destOrd="0" presId="urn:microsoft.com/office/officeart/2008/layout/VerticalCurvedList"/>
    <dgm:cxn modelId="{A7276DC5-97BD-4D62-9E18-7101E2661BF8}" type="presParOf" srcId="{AC1C1312-4AA7-4926-A6A2-BE713267B941}" destId="{351DE302-BEEB-4017-A278-86CA41EDC4E8}" srcOrd="5" destOrd="0" presId="urn:microsoft.com/office/officeart/2008/layout/VerticalCurvedList"/>
    <dgm:cxn modelId="{2C4B6982-95B1-4D91-AB39-3E915476145C}" type="presParOf" srcId="{AC1C1312-4AA7-4926-A6A2-BE713267B941}" destId="{5DBDFD51-57AB-48FF-886A-C4F7D276FD87}" srcOrd="6" destOrd="0" presId="urn:microsoft.com/office/officeart/2008/layout/VerticalCurvedList"/>
    <dgm:cxn modelId="{2E900E29-57AF-447B-984D-2F9798300C1F}" type="presParOf" srcId="{5DBDFD51-57AB-48FF-886A-C4F7D276FD87}" destId="{A495591F-EC02-4DFA-855C-265BBE59EE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ECFE-E618-4D8D-BEE7-93B64D973C0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7BA01-3A25-4FCA-9555-B409A2065531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kern="1200" dirty="0" smtClean="0"/>
            <a:t>Слънчевата система</a:t>
          </a:r>
          <a:endParaRPr lang="bg-BG" sz="3900" kern="1200" dirty="0"/>
        </a:p>
      </dsp:txBody>
      <dsp:txXfrm>
        <a:off x="564979" y="406400"/>
        <a:ext cx="5475833" cy="812800"/>
      </dsp:txXfrm>
    </dsp:sp>
    <dsp:sp modelId="{40162FC1-538E-4DEB-8E25-BDE6E59013C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F6300E-6B0F-43F0-B19A-504C53360507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3277702"/>
              <a:satOff val="-3888"/>
              <a:lumOff val="-205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kern="1200" dirty="0" smtClean="0"/>
            <a:t>Планетите</a:t>
          </a:r>
          <a:endParaRPr lang="bg-BG" sz="3900" kern="1200" dirty="0"/>
        </a:p>
      </dsp:txBody>
      <dsp:txXfrm>
        <a:off x="860432" y="1625599"/>
        <a:ext cx="5180380" cy="812800"/>
      </dsp:txXfrm>
    </dsp:sp>
    <dsp:sp modelId="{62FEDB11-CD46-46C9-A4B2-4C0298035B6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1DE302-BEEB-4017-A278-86CA41EDC4E8}">
      <dsp:nvSpPr>
        <dsp:cNvPr id="0" name=""/>
        <dsp:cNvSpPr/>
      </dsp:nvSpPr>
      <dsp:spPr>
        <a:xfrm>
          <a:off x="620166" y="2824089"/>
          <a:ext cx="5475833" cy="812800"/>
        </a:xfrm>
        <a:prstGeom prst="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kern="1200" dirty="0" smtClean="0"/>
            <a:t>Игри</a:t>
          </a:r>
          <a:endParaRPr lang="bg-BG" sz="3900" kern="1200" dirty="0"/>
        </a:p>
      </dsp:txBody>
      <dsp:txXfrm>
        <a:off x="620166" y="2824089"/>
        <a:ext cx="5475833" cy="812800"/>
      </dsp:txXfrm>
    </dsp:sp>
    <dsp:sp modelId="{A495591F-EC02-4DFA-855C-265BBE59EEC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1400-40AD-459B-AF6A-D91292332AAE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B0D00-CA5F-4C84-807D-A6E0D624D8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99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0D00-CA5F-4C84-807D-A6E0D624D8A8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8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089FC9-017C-4153-99E9-BCF96561E10D}" type="datetimeFigureOut">
              <a:rPr lang="bg-BG" smtClean="0"/>
              <a:t>14.5.2019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D51656-6726-4348-BEE4-82C715D722B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888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bg-B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Слънчева система</a:t>
            </a:r>
            <a:endParaRPr lang="bg-B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8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Кои планети се намират най­-близо до нашата планета Земя </a:t>
            </a:r>
            <a:r>
              <a:rPr lang="bg-BG" dirty="0"/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2" b="966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4" y="692696"/>
            <a:ext cx="2657305" cy="2420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7784" y="170080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4427984" y="1772816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15" y="1439518"/>
            <a:ext cx="2040338" cy="1098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0804" y="3244334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Кои планети наричаме планети гиганти</a:t>
            </a:r>
            <a:r>
              <a:rPr lang="bg-BG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3436" y="40050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572000" y="4021022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30" y="3626500"/>
            <a:ext cx="2040338" cy="10986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64088" y="414908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ЮПИТЕР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3269799" y="414908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ПЛУТОН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184482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Венера</a:t>
            </a:r>
            <a:endParaRPr lang="bg-BG" dirty="0"/>
          </a:p>
        </p:txBody>
      </p:sp>
      <p:sp>
        <p:nvSpPr>
          <p:cNvPr id="14" name="Rectangle 13"/>
          <p:cNvSpPr/>
          <p:nvPr/>
        </p:nvSpPr>
        <p:spPr>
          <a:xfrm>
            <a:off x="5099193" y="1899427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ЮПИТЕР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6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888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2564904"/>
            <a:ext cx="9900592" cy="187220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bg-BG" sz="6000" dirty="0">
                <a:solidFill>
                  <a:schemeClr val="bg1"/>
                </a:solidFill>
                <a:effectLst/>
              </a:rPr>
              <a:t>Благодаря </a:t>
            </a:r>
            <a:r>
              <a:rPr lang="bg-BG" sz="6000" dirty="0" smtClean="0">
                <a:solidFill>
                  <a:schemeClr val="bg1"/>
                </a:solidFill>
                <a:effectLst/>
              </a:rPr>
              <a:t>за вниманието</a:t>
            </a:r>
            <a:r>
              <a:rPr lang="bg-BG" sz="6000" dirty="0">
                <a:solidFill>
                  <a:schemeClr val="bg1"/>
                </a:solidFill>
                <a:effectLst/>
              </a:rPr>
              <a:t>!</a:t>
            </a:r>
            <a:endParaRPr lang="bg-B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7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772234" cy="399606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flipH="1">
            <a:off x="2699792" y="701462"/>
            <a:ext cx="3816424" cy="25835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2987824" y="1211268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Здравейте, елате с мен на приключение! Заедно да разгледаме Слънчевата </a:t>
            </a:r>
            <a:r>
              <a:rPr lang="bg-BG" sz="2400" dirty="0" smtClean="0">
                <a:solidFill>
                  <a:schemeClr val="bg1"/>
                </a:solidFill>
              </a:rPr>
              <a:t>система</a:t>
            </a:r>
            <a:r>
              <a:rPr lang="en-US" sz="2400" baseline="-25000" dirty="0">
                <a:solidFill>
                  <a:schemeClr val="bg1"/>
                </a:solidFill>
              </a:rPr>
              <a:t>.</a:t>
            </a:r>
            <a:endParaRPr lang="bg-B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 flipH="1">
            <a:off x="197551" y="1371677"/>
            <a:ext cx="3485063" cy="22958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471167" y="2387496"/>
            <a:ext cx="4316858" cy="4276386"/>
            <a:chOff x="3132131" y="1052736"/>
            <a:chExt cx="5004191" cy="52922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348880"/>
              <a:ext cx="2772234" cy="39960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32131" y="1052736"/>
              <a:ext cx="3240069" cy="492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bg-BG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72" y="1787332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Да се качваме в ракетата и нека нашето приключени да започне!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8310">
            <a:off x="4390648" y="1614841"/>
            <a:ext cx="4601136" cy="46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2 -0.37489 L 0.02604 0.0848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09712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8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62" y="3717032"/>
            <a:ext cx="2198017" cy="3168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486" y="1400577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Слънчевата система е група астрономически обекти, включваща Слънцето и всички обекти на орбита около него – астероиди, комети, планети, планети – джуджета, спътници, междупланетарен прах и газ. Всички те са образувани при разпадането на молекулярен облак преди около 4,6 млрд. години.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688"/>
            <a:ext cx="5032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4000" dirty="0" smtClean="0">
                <a:solidFill>
                  <a:schemeClr val="bg1"/>
                </a:solidFill>
              </a:rPr>
              <a:t>Слънчевата система</a:t>
            </a:r>
            <a:endParaRPr lang="bg-BG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5324670"/>
            <a:ext cx="2424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3600" u="sng" dirty="0" smtClean="0">
                <a:solidFill>
                  <a:schemeClr val="bg1"/>
                </a:solidFill>
              </a:rPr>
              <a:t>Планетите</a:t>
            </a:r>
            <a:endParaRPr lang="bg-BG" sz="36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5367867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3600" u="sng" dirty="0" smtClean="0">
                <a:solidFill>
                  <a:schemeClr val="bg1"/>
                </a:solidFill>
              </a:rPr>
              <a:t>Игри</a:t>
            </a:r>
            <a:endParaRPr lang="bg-BG" sz="3600" u="sng" dirty="0">
              <a:solidFill>
                <a:schemeClr val="bg1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6150844" y="6014198"/>
            <a:ext cx="933023" cy="655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2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028384" y="3861048"/>
            <a:ext cx="1115616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/>
              <a:t>ПЛУТОН</a:t>
            </a:r>
            <a:r>
              <a:rPr lang="bg-BG" b="1" dirty="0"/>
              <a:t> 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6228184" y="4437112"/>
            <a:ext cx="1115616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/>
              <a:t>НЕПТУН</a:t>
            </a:r>
            <a:r>
              <a:rPr lang="bg-BG" b="1" dirty="0" smtClean="0"/>
              <a:t> 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28255" y="2996952"/>
            <a:ext cx="1303385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Меркурий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11760" y="2420888"/>
            <a:ext cx="1080120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Венера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79712" y="3032956"/>
            <a:ext cx="1080120" cy="3240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Земята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576" y="4005064"/>
            <a:ext cx="1152128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Марс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28855" y="2492896"/>
            <a:ext cx="1231377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ЮПИТЕР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92080" y="3789040"/>
            <a:ext cx="1224136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САТУРН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0231" y="3284984"/>
            <a:ext cx="1008113" cy="28803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УРАН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2" b="966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528" y="144164"/>
            <a:ext cx="2855080" cy="2600908"/>
          </a:xfrm>
          <a:prstGeom prst="rect">
            <a:avLst/>
          </a:prstGeom>
        </p:spPr>
      </p:pic>
      <p:sp>
        <p:nvSpPr>
          <p:cNvPr id="24" name="Curved Right Arrow 23"/>
          <p:cNvSpPr/>
          <p:nvPr/>
        </p:nvSpPr>
        <p:spPr>
          <a:xfrm rot="871914">
            <a:off x="4114933" y="1130735"/>
            <a:ext cx="1584176" cy="4810040"/>
          </a:xfrm>
          <a:prstGeom prst="curv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353176" flipH="1">
            <a:off x="2308561" y="688995"/>
            <a:ext cx="1584176" cy="4902595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5536" y="5157192"/>
            <a:ext cx="1800200" cy="7920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chemeClr val="bg1"/>
                </a:solidFill>
              </a:rPr>
              <a:t>Планети от земната група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04048" y="5805264"/>
            <a:ext cx="2160238" cy="5040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chemeClr val="bg1"/>
                </a:solidFill>
              </a:rPr>
              <a:t>Планети гиганти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8604448" y="479715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Rounded Rectangle 30"/>
          <p:cNvSpPr/>
          <p:nvPr/>
        </p:nvSpPr>
        <p:spPr>
          <a:xfrm>
            <a:off x="7991872" y="6021288"/>
            <a:ext cx="1116632" cy="5040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chemeClr val="bg1"/>
                </a:solidFill>
              </a:rPr>
              <a:t>Планета джудже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2" name="Action Button: Home 31">
            <a:hlinkClick r:id="rId6" action="ppaction://hlinksldjump" highlightClick="1"/>
          </p:cNvPr>
          <p:cNvSpPr/>
          <p:nvPr/>
        </p:nvSpPr>
        <p:spPr>
          <a:xfrm>
            <a:off x="398617" y="6014198"/>
            <a:ext cx="933023" cy="655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91009" y="-27384"/>
            <a:ext cx="388119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2491009" y="116632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Планети от земната група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96407" y="1700808"/>
            <a:ext cx="1447401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Меркурий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536" y="2132856"/>
            <a:ext cx="3816424" cy="160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395536" y="2132856"/>
            <a:ext cx="38200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</a:rPr>
              <a:t>Планетата е по­ малка от Земята по размери и маса. Върти се около оста си много бавно – едно завъртане се извършва за около 59 дни. На огряната от Слънцето страна температурата ѝ достига 400°С, а на обратната – минус 250°С. Няма атмосфера.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8144" y="980728"/>
            <a:ext cx="15841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Венера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04048" y="1484784"/>
            <a:ext cx="36724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Тази планета е най-­близка до Земята и е с почти същите размери. Има плътна непрозрачна атмосфера, което затруднява изследването ѝ. Можем да наблюдаваме Венера сутрин рано, преди изгрева на Слънцето, на изток и вечер, след залеза му, на запад. Затова планетата е известна още като Зорница и Вечерница.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96407" y="3933056"/>
            <a:ext cx="1447401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Земята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5536" y="4365104"/>
            <a:ext cx="374803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Нашата планета е най­ голяма по размер и маса сред планетите в земната група.Формата ѝ е кълбо, сплескано откъм полюсите. Повърхността е релефна, с обширни водни басейни. Атмосферата съдържа въздух (смес от газове). Земята е единствената планета с условия за живот, такъв, какъвто го познаваме</a:t>
            </a:r>
            <a:r>
              <a:rPr lang="bg-BG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8144" y="3717032"/>
            <a:ext cx="15841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Марс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4048" y="4005064"/>
            <a:ext cx="3456384" cy="24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Марс е първата планета, изследвана за наличие на живот. Периодът на въртене около оста ѝ е почти като земния – около 24 часа. Сезоните са подобни на земните.Това е единствената планета, на която има следи от вода в течно състояние. Голяма част от повърхността е покрита с червеникави пустини. Атмосферата е много различна от земната.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6101479"/>
            <a:ext cx="933023" cy="655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64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91009" y="332656"/>
            <a:ext cx="3881191" cy="8640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2959008" y="476672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smtClean="0">
                <a:solidFill>
                  <a:schemeClr val="bg1"/>
                </a:solidFill>
              </a:rPr>
              <a:t>Планети гиганти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0423" y="1340768"/>
            <a:ext cx="1447401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ЮПИТЕР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536" y="1772816"/>
            <a:ext cx="4176464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467544" y="1844824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Юпитер </a:t>
            </a:r>
            <a:r>
              <a:rPr lang="bg-BG" sz="1400" dirty="0">
                <a:solidFill>
                  <a:schemeClr val="bg1"/>
                </a:solidFill>
              </a:rPr>
              <a:t>е най-­голямата планета в Слънчевата система – притежава маса, около 320 пъти </a:t>
            </a:r>
            <a:r>
              <a:rPr lang="bg-BG" sz="1400" dirty="0" smtClean="0">
                <a:solidFill>
                  <a:schemeClr val="bg1"/>
                </a:solidFill>
              </a:rPr>
              <a:t>по-голяма </a:t>
            </a:r>
            <a:r>
              <a:rPr lang="bg-BG" sz="1400" dirty="0">
                <a:solidFill>
                  <a:schemeClr val="bg1"/>
                </a:solidFill>
              </a:rPr>
              <a:t>от земната . Има най­-бързото околоосно въртене – около 10 часа. Около планетата обикалят  над 60 спътника. Най-­големият спътник се нарича Ганимед. Неговите размери са по­ големи от тези на Меркурий</a:t>
            </a:r>
          </a:p>
          <a:p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8144" y="1268760"/>
            <a:ext cx="1584176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САТУРН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04048" y="1700808"/>
            <a:ext cx="3312368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Сатурн е известна със своите пръстени, които се състоят от космически прах и лед. За пръв път са описани от Галилей през 1610 г. Най­-големият спътник Титан единствено има атмосфера, подобна на земната.</a:t>
            </a:r>
          </a:p>
          <a:p>
            <a:pPr algn="ctr"/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1468415" y="3717032"/>
            <a:ext cx="1447401" cy="28803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УРАН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1560" y="4149080"/>
            <a:ext cx="3532012" cy="23762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Уран е огромен леден гигант, чиято атмосфера е покрита с облаци. Това е първата планета, открита (през 1781 г.)  с помощта на изчисления и после наблюдавана от Земята. Основната информация за планетата е получена от единствения космически апарат, изпратен до Уран – „Вояджър 2“, през 1986 г.</a:t>
            </a:r>
          </a:p>
          <a:p>
            <a:pPr algn="ctr"/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5724128" y="3717032"/>
            <a:ext cx="1584176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НЕПТУН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32040" y="4149080"/>
            <a:ext cx="3456384" cy="23762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/>
              <a:t>Нептун е най­ отдалечената от Слънцето планета. Поради състава на атмосферата си има син цвят и затова носи името на римския бог на морето. Планетата е по­-малка по размери от Уран, но има по-­голяма маса. В атмосферната обвивка има силни ветрове, движещи се с големи скорости. Най­ големият ѝ спътник е Тритон.</a:t>
            </a:r>
          </a:p>
          <a:p>
            <a:pPr algn="ctr"/>
            <a:endParaRPr lang="bg-BG" sz="1400" dirty="0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175481" y="6086206"/>
            <a:ext cx="933023" cy="655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12360" y="3933056"/>
            <a:ext cx="1115616" cy="360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/>
              <a:t>ПЛУТОН</a:t>
            </a:r>
            <a:r>
              <a:rPr lang="bg-BG" b="1" dirty="0"/>
              <a:t> 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2195736" y="548680"/>
            <a:ext cx="377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</a:rPr>
              <a:t>Планета джудже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4319225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>
                <a:solidFill>
                  <a:schemeClr val="bg1"/>
                </a:solidFill>
              </a:rPr>
              <a:t>ПЛУТОН </a:t>
            </a:r>
            <a:r>
              <a:rPr lang="bg-BG" sz="3200" dirty="0">
                <a:solidFill>
                  <a:schemeClr val="bg1"/>
                </a:solidFill>
              </a:rPr>
              <a:t>е планета джудже, която извършва една обиколка около Слънцето за почти 250 години.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2" b="966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3644" y="570813"/>
            <a:ext cx="2657305" cy="2420740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8031465" y="6014198"/>
            <a:ext cx="933023" cy="655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31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606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Слънчева система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Слънчева система</dc:title>
  <dc:creator>7</dc:creator>
  <cp:lastModifiedBy>7</cp:lastModifiedBy>
  <cp:revision>24</cp:revision>
  <dcterms:created xsi:type="dcterms:W3CDTF">2019-05-15T06:02:27Z</dcterms:created>
  <dcterms:modified xsi:type="dcterms:W3CDTF">2019-05-15T07:33:03Z</dcterms:modified>
</cp:coreProperties>
</file>