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66E"/>
    <a:srgbClr val="1D7214"/>
    <a:srgbClr val="497DB9"/>
    <a:srgbClr val="377AB7"/>
    <a:srgbClr val="DDDDDD"/>
    <a:srgbClr val="B2B2B2"/>
    <a:srgbClr val="0F2145"/>
    <a:srgbClr val="020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4" autoAdjust="0"/>
    <p:restoredTop sz="94660"/>
  </p:normalViewPr>
  <p:slideViewPr>
    <p:cSldViewPr>
      <p:cViewPr varScale="1">
        <p:scale>
          <a:sx n="69" d="100"/>
          <a:sy n="6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Freeform 17"/>
          <p:cNvSpPr>
            <a:spLocks/>
          </p:cNvSpPr>
          <p:nvPr/>
        </p:nvSpPr>
        <p:spPr bwMode="gray">
          <a:xfrm>
            <a:off x="-166688" y="-12700"/>
            <a:ext cx="9310688" cy="6878638"/>
          </a:xfrm>
          <a:custGeom>
            <a:avLst/>
            <a:gdLst>
              <a:gd name="T0" fmla="*/ 5865 w 5865"/>
              <a:gd name="T1" fmla="*/ 2870 h 4333"/>
              <a:gd name="T2" fmla="*/ 4934 w 5865"/>
              <a:gd name="T3" fmla="*/ 3427 h 4333"/>
              <a:gd name="T4" fmla="*/ 3003 w 5865"/>
              <a:gd name="T5" fmla="*/ 3839 h 4333"/>
              <a:gd name="T6" fmla="*/ 1319 w 5865"/>
              <a:gd name="T7" fmla="*/ 3610 h 4333"/>
              <a:gd name="T8" fmla="*/ 145 w 5865"/>
              <a:gd name="T9" fmla="*/ 2327 h 4333"/>
              <a:gd name="T10" fmla="*/ 519 w 5865"/>
              <a:gd name="T11" fmla="*/ 553 h 4333"/>
              <a:gd name="T12" fmla="*/ 1130 w 5865"/>
              <a:gd name="T13" fmla="*/ 8 h 4333"/>
              <a:gd name="T14" fmla="*/ 98 w 5865"/>
              <a:gd name="T15" fmla="*/ 0 h 4333"/>
              <a:gd name="T16" fmla="*/ 94 w 5865"/>
              <a:gd name="T17" fmla="*/ 4328 h 4333"/>
              <a:gd name="T18" fmla="*/ 5862 w 5865"/>
              <a:gd name="T19" fmla="*/ 4333 h 4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865" h="4333">
                <a:moveTo>
                  <a:pt x="5865" y="2870"/>
                </a:moveTo>
                <a:cubicBezTo>
                  <a:pt x="5766" y="3006"/>
                  <a:pt x="5616" y="3111"/>
                  <a:pt x="4934" y="3427"/>
                </a:cubicBezTo>
                <a:cubicBezTo>
                  <a:pt x="4254" y="3742"/>
                  <a:pt x="3605" y="3809"/>
                  <a:pt x="3003" y="3839"/>
                </a:cubicBezTo>
                <a:cubicBezTo>
                  <a:pt x="2401" y="3869"/>
                  <a:pt x="1795" y="3862"/>
                  <a:pt x="1319" y="3610"/>
                </a:cubicBezTo>
                <a:cubicBezTo>
                  <a:pt x="784" y="3413"/>
                  <a:pt x="233" y="2771"/>
                  <a:pt x="145" y="2327"/>
                </a:cubicBezTo>
                <a:cubicBezTo>
                  <a:pt x="0" y="1528"/>
                  <a:pt x="308" y="844"/>
                  <a:pt x="519" y="553"/>
                </a:cubicBezTo>
                <a:cubicBezTo>
                  <a:pt x="729" y="262"/>
                  <a:pt x="1076" y="17"/>
                  <a:pt x="1130" y="8"/>
                </a:cubicBezTo>
                <a:lnTo>
                  <a:pt x="98" y="0"/>
                </a:lnTo>
                <a:lnTo>
                  <a:pt x="94" y="4328"/>
                </a:lnTo>
                <a:lnTo>
                  <a:pt x="5862" y="4333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2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ltGray">
          <a:xfrm>
            <a:off x="-15875" y="-3175"/>
            <a:ext cx="9159875" cy="6865938"/>
          </a:xfrm>
          <a:custGeom>
            <a:avLst/>
            <a:gdLst>
              <a:gd name="T0" fmla="*/ 0 w 5770"/>
              <a:gd name="T1" fmla="*/ 445 h 4325"/>
              <a:gd name="T2" fmla="*/ 0 w 5770"/>
              <a:gd name="T3" fmla="*/ 4322 h 4325"/>
              <a:gd name="T4" fmla="*/ 3976 w 5770"/>
              <a:gd name="T5" fmla="*/ 4325 h 4325"/>
              <a:gd name="T6" fmla="*/ 4975 w 5770"/>
              <a:gd name="T7" fmla="*/ 3860 h 4325"/>
              <a:gd name="T8" fmla="*/ 5770 w 5770"/>
              <a:gd name="T9" fmla="*/ 3261 h 4325"/>
              <a:gd name="T10" fmla="*/ 5770 w 5770"/>
              <a:gd name="T11" fmla="*/ 2818 h 4325"/>
              <a:gd name="T12" fmla="*/ 4865 w 5770"/>
              <a:gd name="T13" fmla="*/ 3312 h 4325"/>
              <a:gd name="T14" fmla="*/ 2853 w 5770"/>
              <a:gd name="T15" fmla="*/ 3778 h 4325"/>
              <a:gd name="T16" fmla="*/ 1025 w 5770"/>
              <a:gd name="T17" fmla="*/ 3403 h 4325"/>
              <a:gd name="T18" fmla="*/ 129 w 5770"/>
              <a:gd name="T19" fmla="*/ 2288 h 4325"/>
              <a:gd name="T20" fmla="*/ 531 w 5770"/>
              <a:gd name="T21" fmla="*/ 514 h 4325"/>
              <a:gd name="T22" fmla="*/ 1080 w 5770"/>
              <a:gd name="T23" fmla="*/ 2 h 4325"/>
              <a:gd name="T24" fmla="*/ 481 w 5770"/>
              <a:gd name="T25" fmla="*/ 0 h 4325"/>
              <a:gd name="T26" fmla="*/ 184 w 5770"/>
              <a:gd name="T27" fmla="*/ 248 h 4325"/>
              <a:gd name="T28" fmla="*/ 0 w 5770"/>
              <a:gd name="T29" fmla="*/ 445 h 4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70" h="4325">
                <a:moveTo>
                  <a:pt x="0" y="445"/>
                </a:moveTo>
                <a:lnTo>
                  <a:pt x="0" y="4322"/>
                </a:lnTo>
                <a:lnTo>
                  <a:pt x="3976" y="4325"/>
                </a:lnTo>
                <a:cubicBezTo>
                  <a:pt x="4424" y="4168"/>
                  <a:pt x="4665" y="4052"/>
                  <a:pt x="4975" y="3860"/>
                </a:cubicBezTo>
                <a:cubicBezTo>
                  <a:pt x="5285" y="3668"/>
                  <a:pt x="5638" y="3435"/>
                  <a:pt x="5770" y="3261"/>
                </a:cubicBezTo>
                <a:lnTo>
                  <a:pt x="5770" y="2818"/>
                </a:lnTo>
                <a:cubicBezTo>
                  <a:pt x="5747" y="2832"/>
                  <a:pt x="5548" y="2996"/>
                  <a:pt x="4865" y="3312"/>
                </a:cubicBezTo>
                <a:cubicBezTo>
                  <a:pt x="4182" y="3628"/>
                  <a:pt x="3493" y="3763"/>
                  <a:pt x="2853" y="3778"/>
                </a:cubicBezTo>
                <a:cubicBezTo>
                  <a:pt x="2213" y="3793"/>
                  <a:pt x="1592" y="3723"/>
                  <a:pt x="1025" y="3403"/>
                </a:cubicBezTo>
                <a:cubicBezTo>
                  <a:pt x="458" y="3083"/>
                  <a:pt x="248" y="2745"/>
                  <a:pt x="129" y="2288"/>
                </a:cubicBezTo>
                <a:cubicBezTo>
                  <a:pt x="10" y="1831"/>
                  <a:pt x="65" y="1026"/>
                  <a:pt x="531" y="514"/>
                </a:cubicBezTo>
                <a:cubicBezTo>
                  <a:pt x="997" y="2"/>
                  <a:pt x="1071" y="29"/>
                  <a:pt x="1080" y="2"/>
                </a:cubicBezTo>
                <a:lnTo>
                  <a:pt x="481" y="0"/>
                </a:lnTo>
                <a:cubicBezTo>
                  <a:pt x="376" y="68"/>
                  <a:pt x="264" y="174"/>
                  <a:pt x="184" y="248"/>
                </a:cubicBezTo>
                <a:cubicBezTo>
                  <a:pt x="104" y="322"/>
                  <a:pt x="38" y="404"/>
                  <a:pt x="0" y="445"/>
                </a:cubicBez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5908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962400"/>
            <a:ext cx="6400800" cy="685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E067A-D778-4EE9-AB51-27B65BE391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5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8EC44-6A4D-429A-94DB-E44569BBFE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8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6135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4519A64E-B7DA-4F3C-BCFD-904CE4300E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3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4D32-541D-4886-9786-9A17E5FF1D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5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8EB21-C7FF-49BF-985B-36EAD83712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88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DC14B7-22BA-432B-810C-3F1E794510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26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03CD4-8FDD-4BB3-8736-8CC30EB28D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6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B9FAE-ECF9-4126-B1F3-0B5D285B15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12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94A80-22A6-4F28-A731-DA55384EBB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B0F564-4634-4EB9-A9A5-2ADA1CF170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39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0CEC2-7F31-4FC1-92FA-E93440BF53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73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ltGray">
          <a:xfrm>
            <a:off x="0" y="304800"/>
            <a:ext cx="9144000" cy="6096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Freeform 13"/>
          <p:cNvSpPr>
            <a:spLocks/>
          </p:cNvSpPr>
          <p:nvPr/>
        </p:nvSpPr>
        <p:spPr bwMode="ltGray">
          <a:xfrm>
            <a:off x="0" y="5167313"/>
            <a:ext cx="9158288" cy="1701800"/>
          </a:xfrm>
          <a:custGeom>
            <a:avLst/>
            <a:gdLst>
              <a:gd name="T0" fmla="*/ 6 w 5769"/>
              <a:gd name="T1" fmla="*/ 1072 h 1072"/>
              <a:gd name="T2" fmla="*/ 0 w 5769"/>
              <a:gd name="T3" fmla="*/ 356 h 1072"/>
              <a:gd name="T4" fmla="*/ 1975 w 5769"/>
              <a:gd name="T5" fmla="*/ 914 h 1072"/>
              <a:gd name="T6" fmla="*/ 5769 w 5769"/>
              <a:gd name="T7" fmla="*/ 0 h 1072"/>
              <a:gd name="T8" fmla="*/ 5766 w 5769"/>
              <a:gd name="T9" fmla="*/ 1072 h 1072"/>
              <a:gd name="T10" fmla="*/ 6 w 5769"/>
              <a:gd name="T11" fmla="*/ 1072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9" h="1072">
                <a:moveTo>
                  <a:pt x="6" y="1072"/>
                </a:moveTo>
                <a:lnTo>
                  <a:pt x="0" y="356"/>
                </a:lnTo>
                <a:cubicBezTo>
                  <a:pt x="229" y="494"/>
                  <a:pt x="667" y="923"/>
                  <a:pt x="1975" y="914"/>
                </a:cubicBezTo>
                <a:cubicBezTo>
                  <a:pt x="3283" y="905"/>
                  <a:pt x="4891" y="539"/>
                  <a:pt x="5769" y="0"/>
                </a:cubicBezTo>
                <a:lnTo>
                  <a:pt x="5766" y="1072"/>
                </a:lnTo>
                <a:lnTo>
                  <a:pt x="6" y="1072"/>
                </a:lnTo>
                <a:close/>
              </a:path>
            </a:pathLst>
          </a:custGeom>
          <a:solidFill>
            <a:schemeClr val="accent2">
              <a:alpha val="22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8" name="Freeform 14"/>
          <p:cNvSpPr>
            <a:spLocks/>
          </p:cNvSpPr>
          <p:nvPr/>
        </p:nvSpPr>
        <p:spPr bwMode="ltGray">
          <a:xfrm>
            <a:off x="-9525" y="5776913"/>
            <a:ext cx="9153525" cy="1095375"/>
          </a:xfrm>
          <a:custGeom>
            <a:avLst/>
            <a:gdLst>
              <a:gd name="T0" fmla="*/ 6 w 5766"/>
              <a:gd name="T1" fmla="*/ 690 h 690"/>
              <a:gd name="T2" fmla="*/ 0 w 5766"/>
              <a:gd name="T3" fmla="*/ 362 h 690"/>
              <a:gd name="T4" fmla="*/ 1999 w 5766"/>
              <a:gd name="T5" fmla="*/ 603 h 690"/>
              <a:gd name="T6" fmla="*/ 5766 w 5766"/>
              <a:gd name="T7" fmla="*/ 0 h 690"/>
              <a:gd name="T8" fmla="*/ 5766 w 5766"/>
              <a:gd name="T9" fmla="*/ 690 h 690"/>
              <a:gd name="T10" fmla="*/ 6 w 5766"/>
              <a:gd name="T11" fmla="*/ 690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6" h="690">
                <a:moveTo>
                  <a:pt x="6" y="690"/>
                </a:moveTo>
                <a:lnTo>
                  <a:pt x="0" y="362"/>
                </a:lnTo>
                <a:cubicBezTo>
                  <a:pt x="211" y="392"/>
                  <a:pt x="1078" y="610"/>
                  <a:pt x="1999" y="603"/>
                </a:cubicBezTo>
                <a:cubicBezTo>
                  <a:pt x="2920" y="596"/>
                  <a:pt x="4596" y="485"/>
                  <a:pt x="5766" y="0"/>
                </a:cubicBezTo>
                <a:lnTo>
                  <a:pt x="5766" y="690"/>
                </a:lnTo>
                <a:lnTo>
                  <a:pt x="6" y="69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135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1F369E-0ABF-429C-B875-0DD31745F01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505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prstTxWarp prst="textChevronInverted">
              <a:avLst/>
            </a:prstTxWarp>
          </a:bodyPr>
          <a:lstStyle/>
          <a:p>
            <a:r>
              <a:rPr lang="bg-BG" dirty="0" smtClean="0"/>
              <a:t>Слънчева система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УРАН</a:t>
            </a:r>
            <a:r>
              <a:rPr lang="bg-BG" dirty="0"/>
              <a:t>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2448272" cy="2332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4587877" y="927206"/>
            <a:ext cx="3744416" cy="3015625"/>
          </a:xfrm>
          <a:prstGeom prst="cloudCallout">
            <a:avLst>
              <a:gd name="adj1" fmla="val -61987"/>
              <a:gd name="adj2" fmla="val 550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Тя е газов гигант и е трета по размери и четвърта по маса в Слънчевата система. </a:t>
            </a:r>
            <a:endParaRPr lang="bg-BG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1\Desktop\Състезание ИТ\6 клас\Допълнителни изображения\1 bo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2922966"/>
            <a:ext cx="1379930" cy="27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74085" y="429309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Въпреки, че е видима с невъоръжено око подобно на петте класически планети, Уран не е наблюдавана от древните астрономи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заради мъжделивостта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около планетата. Сър Уилям Хершел оповестява откритието на планетата на 13 март 1781, с което разширява границите на познатата Слънчева система за пръв път в модерната история.</a:t>
            </a:r>
            <a:endParaRPr lang="bg-BG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44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-2.31214E-6 L 0.40486 0.115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3" y="57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g-BG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НЕПТУН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4587877" y="927206"/>
            <a:ext cx="3744416" cy="3015625"/>
          </a:xfrm>
          <a:prstGeom prst="cloudCallout">
            <a:avLst>
              <a:gd name="adj1" fmla="val -84187"/>
              <a:gd name="adj2" fmla="val -607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Носи името на древноримския бог на морето. Планетата е открита през 1846 година. </a:t>
            </a:r>
            <a:endParaRPr lang="bg-BG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836712"/>
            <a:ext cx="133508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363705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Планетата се върти бързо около оста си. Едно пълно завъртане отнема 16,1 часа. Това означава, че денонощието и е 2/3 от земното. Годината на Нептун обаче е много по-дълга от земната. В нея има 60 225 денонощия. Това е времето, за което Нептун прави една пълна обиколка около Слънцето. От откриването му през 1846 година досега на Нептун все още е същата година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bg-BG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6" y="4108449"/>
            <a:ext cx="3636912" cy="2426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35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8.33333E-7 3.33333E-6 L 0.34427 0.019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5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563562"/>
          </a:xfrm>
        </p:spPr>
        <p:txBody>
          <a:bodyPr/>
          <a:lstStyle/>
          <a:p>
            <a:r>
              <a:rPr lang="bg-BG" sz="4400" dirty="0" smtClean="0"/>
              <a:t>Благодаря</a:t>
            </a:r>
            <a:r>
              <a:rPr lang="bg-BG" dirty="0" smtClean="0"/>
              <a:t> за вниманието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68003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е планета?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	</a:t>
            </a:r>
            <a:endParaRPr lang="bg-BG" sz="24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49080"/>
            <a:ext cx="3944937" cy="2420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loud Callout 5"/>
          <p:cNvSpPr/>
          <p:nvPr/>
        </p:nvSpPr>
        <p:spPr>
          <a:xfrm>
            <a:off x="1115616" y="1052736"/>
            <a:ext cx="4608512" cy="2736304"/>
          </a:xfrm>
          <a:prstGeom prst="cloudCallout">
            <a:avLst>
              <a:gd name="adj1" fmla="val 73264"/>
              <a:gd name="adj2" fmla="val 4579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Планета е голямо космическо тяло, което се върти около звезда и отразява нейната светлина.</a:t>
            </a:r>
            <a:endParaRPr lang="bg-BG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 descr="C:\Users\1\Desktop\Състезание ИТ\6 клас\Допълнителни изображения\1 b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496" y="2075679"/>
            <a:ext cx="2088232" cy="414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11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.55556E-7 -3.06358E-6 L -0.24809 0.115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57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Състезание ИТ\6 клас\Допълнителни изображения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440318" cy="2337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Състезание ИТ\6 клас\Допълнителни изображения\2 gir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2691904"/>
            <a:ext cx="1339447" cy="275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5"/>
          <p:cNvSpPr/>
          <p:nvPr/>
        </p:nvSpPr>
        <p:spPr>
          <a:xfrm>
            <a:off x="4067944" y="908720"/>
            <a:ext cx="4320480" cy="3096344"/>
          </a:xfrm>
          <a:prstGeom prst="cloudCallout">
            <a:avLst>
              <a:gd name="adj1" fmla="val -83645"/>
              <a:gd name="adj2" fmla="val 6552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Открити са осем планети в нашата Слънчева система. Меркурий, Венера,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Земя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Марс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bg-BG" sz="2000" b="1" dirty="0">
                <a:solidFill>
                  <a:schemeClr val="accent6">
                    <a:lumMod val="50000"/>
                  </a:schemeClr>
                </a:solidFill>
              </a:rPr>
              <a:t> Юпитер, Сатурн, Уран, Нептун</a:t>
            </a:r>
          </a:p>
        </p:txBody>
      </p:sp>
      <p:pic>
        <p:nvPicPr>
          <p:cNvPr id="3076" name="Picture 4" descr="C:\Users\1\Desktop\Състезание ИТ\6 клас\Допълнителни изображения\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05" y="4221088"/>
            <a:ext cx="3940944" cy="24278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29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66667E-6 1.48148E-6 L 0.25746 0.1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5816" y="332656"/>
            <a:ext cx="3024336" cy="584775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bg-BG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МЕРКУРИЙ</a:t>
            </a:r>
            <a:endParaRPr lang="bg-BG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" name="Picture 2" descr="http://mks-onlain.ru/wp-content/uploads/2016/07/Merkurij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40768"/>
            <a:ext cx="1989455" cy="1989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loud Callout 3"/>
          <p:cNvSpPr/>
          <p:nvPr/>
        </p:nvSpPr>
        <p:spPr>
          <a:xfrm>
            <a:off x="899592" y="917431"/>
            <a:ext cx="4320480" cy="3096344"/>
          </a:xfrm>
          <a:prstGeom prst="cloudCallout">
            <a:avLst>
              <a:gd name="adj1" fmla="val 66109"/>
              <a:gd name="adj2" fmla="val 4762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000" dirty="0" smtClean="0"/>
              <a:t> </a:t>
            </a:r>
            <a:r>
              <a:rPr lang="bg-BG" sz="2000" b="1" dirty="0">
                <a:solidFill>
                  <a:schemeClr val="bg1"/>
                </a:solidFill>
              </a:rPr>
              <a:t>П</a:t>
            </a:r>
            <a:r>
              <a:rPr lang="bg-BG" sz="2000" b="1" dirty="0" smtClean="0">
                <a:solidFill>
                  <a:schemeClr val="bg1"/>
                </a:solidFill>
              </a:rPr>
              <a:t>ланетата</a:t>
            </a:r>
            <a:r>
              <a:rPr lang="bg-BG" sz="2000" b="1" dirty="0">
                <a:solidFill>
                  <a:schemeClr val="bg1"/>
                </a:solidFill>
              </a:rPr>
              <a:t>, която е най-близо до Слънцето</a:t>
            </a:r>
            <a:r>
              <a:rPr lang="en-US" sz="2000" b="1" dirty="0">
                <a:solidFill>
                  <a:schemeClr val="bg1"/>
                </a:solidFill>
              </a:rPr>
              <a:t>.</a:t>
            </a:r>
            <a:endParaRPr lang="bg-BG" sz="2000" b="1" dirty="0">
              <a:solidFill>
                <a:schemeClr val="bg1"/>
              </a:solidFill>
            </a:endParaRPr>
          </a:p>
          <a:p>
            <a:pPr algn="ctr"/>
            <a:r>
              <a:rPr lang="bg-BG" sz="2000" b="1" dirty="0">
                <a:solidFill>
                  <a:schemeClr val="bg1"/>
                </a:solidFill>
              </a:rPr>
              <a:t>Температурата на Меркурий е много висока.</a:t>
            </a:r>
          </a:p>
        </p:txBody>
      </p:sp>
      <p:pic>
        <p:nvPicPr>
          <p:cNvPr id="4098" name="Picture 2" descr="C:\Users\1\Desktop\Състезание ИТ\6 клас\Допълнителни изображения\1 b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376" y="2636912"/>
            <a:ext cx="1676400" cy="332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28108" y="458112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 размер Меркурий е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приблизително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колкото нашата Луна. Тя е много близо до Слънцето и обикаля около него по-бързо от всяка една друга планета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bg-BG" dirty="0"/>
              <a:t> </a:t>
            </a:r>
            <a:r>
              <a:rPr lang="bg-BG" b="1" dirty="0">
                <a:solidFill>
                  <a:schemeClr val="tx2">
                    <a:lumMod val="75000"/>
                  </a:schemeClr>
                </a:solidFill>
              </a:rPr>
              <a:t>Температурата на повърхността варира от -180 до </a:t>
            </a:r>
            <a:r>
              <a:rPr lang="bg-BG" b="1" dirty="0" smtClean="0">
                <a:solidFill>
                  <a:schemeClr val="tx2">
                    <a:lumMod val="75000"/>
                  </a:schemeClr>
                </a:solidFill>
              </a:rPr>
              <a:t>430°C</a:t>
            </a:r>
            <a:r>
              <a:rPr lang="bg-BG" dirty="0"/>
              <a:t>.</a:t>
            </a:r>
            <a:endParaRPr lang="bg-B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50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3.33333E-6 L -0.2908 0.08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49" y="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96774" y="321683"/>
            <a:ext cx="3096344" cy="584775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g-BG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ВЕНЕРА</a:t>
            </a:r>
            <a:r>
              <a:rPr lang="bg-BG" sz="3200" dirty="0" smtClean="0">
                <a:solidFill>
                  <a:srgbClr val="FFC000"/>
                </a:solidFill>
              </a:rPr>
              <a:t>	</a:t>
            </a:r>
            <a:endParaRPr lang="bg-BG" sz="3200" dirty="0">
              <a:solidFill>
                <a:srgbClr val="FFC000"/>
              </a:solidFill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899592" y="917431"/>
            <a:ext cx="4680520" cy="2727593"/>
          </a:xfrm>
          <a:prstGeom prst="cloudCallout">
            <a:avLst>
              <a:gd name="adj1" fmla="val 75285"/>
              <a:gd name="adj2" fmla="val -67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Носи името на римската богиня на любовта и красотата вероятно заради яркия си блясък. </a:t>
            </a:r>
            <a:endParaRPr lang="bg-BG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56992"/>
            <a:ext cx="231552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003" y="404663"/>
            <a:ext cx="133508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55576" y="4306163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90000"/>
                  </a:schemeClr>
                </a:solidFill>
              </a:rPr>
              <a:t>  През 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определена част от годината тя свети ярко на запад като Вечерница непосредствено след залез. През друга част от годината се наблюдава преди изгрев на източния хоризонт като Зорница. </a:t>
            </a:r>
            <a:endParaRPr lang="bg-BG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04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-3.7037E-6 L -0.2217 0.114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34910" y="321684"/>
            <a:ext cx="2133234" cy="584775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g-BG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ЗЕМЯ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899592" y="917431"/>
            <a:ext cx="3744416" cy="3015625"/>
          </a:xfrm>
          <a:prstGeom prst="cloudCallout">
            <a:avLst>
              <a:gd name="adj1" fmla="val 90455"/>
              <a:gd name="adj2" fmla="val 1138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000" b="1" dirty="0">
                <a:solidFill>
                  <a:schemeClr val="bg1"/>
                </a:solidFill>
              </a:rPr>
              <a:t>Тя е единствената планета, за която е сигурно, че има живот.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96952"/>
            <a:ext cx="2157413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1\Desktop\Състезание ИТ\6 клас\Допълнителни изображения\1 bo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552" y="400709"/>
            <a:ext cx="1379930" cy="27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96144" y="4092113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Земята е най-голямата и най-плътната от четирите вътрешни планети, само тук учените са сигурни, че има геоложка дейност, като земетресения и </a:t>
            </a:r>
            <a:r>
              <a:rPr lang="ru-RU" b="1" dirty="0" smtClean="0">
                <a:solidFill>
                  <a:schemeClr val="tx2">
                    <a:lumMod val="90000"/>
                  </a:schemeClr>
                </a:solidFill>
              </a:rPr>
              <a:t>вулкани. 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Земята има един естествен спътник, Луната, която е единственият голям спътник на земна планета в Слънчевата система.</a:t>
            </a:r>
            <a:endParaRPr lang="bg-BG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238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3.33333E-6 L -0.2908 0.082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49" y="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9832" y="260648"/>
            <a:ext cx="3097797" cy="584775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g-BG" sz="32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МАРС</a:t>
            </a:r>
            <a:r>
              <a:rPr lang="bg-BG" dirty="0" smtClean="0"/>
              <a:t> </a:t>
            </a:r>
            <a:endParaRPr lang="bg-BG" dirty="0"/>
          </a:p>
        </p:txBody>
      </p:sp>
      <p:sp>
        <p:nvSpPr>
          <p:cNvPr id="3" name="Cloud Callout 2"/>
          <p:cNvSpPr/>
          <p:nvPr/>
        </p:nvSpPr>
        <p:spPr>
          <a:xfrm>
            <a:off x="4606529" y="869831"/>
            <a:ext cx="3744416" cy="3015625"/>
          </a:xfrm>
          <a:prstGeom prst="cloudCallout">
            <a:avLst>
              <a:gd name="adj1" fmla="val 21634"/>
              <a:gd name="adj2" fmla="val 6788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Марс е кръстена на гръцкия бог на войната. </a:t>
            </a:r>
            <a:r>
              <a:rPr lang="bg-BG" sz="2000" b="1" dirty="0" smtClean="0">
                <a:solidFill>
                  <a:schemeClr val="bg1"/>
                </a:solidFill>
              </a:rPr>
              <a:t>Тя </a:t>
            </a:r>
            <a:r>
              <a:rPr lang="bg-BG" sz="2000" b="1" dirty="0">
                <a:solidFill>
                  <a:schemeClr val="bg1"/>
                </a:solidFill>
              </a:rPr>
              <a:t>е на 228 милиона километра далеч от Слънцето.</a:t>
            </a:r>
          </a:p>
          <a:p>
            <a:pPr algn="ctr"/>
            <a:endParaRPr lang="bg-BG" sz="20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56" y="4221088"/>
            <a:ext cx="2120900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1560" y="1340768"/>
            <a:ext cx="3600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b="1" dirty="0" smtClean="0">
                <a:solidFill>
                  <a:schemeClr val="tx2">
                    <a:lumMod val="90000"/>
                  </a:schemeClr>
                </a:solidFill>
              </a:rPr>
              <a:t>Заради </a:t>
            </a:r>
            <a:r>
              <a:rPr lang="bg-BG" b="1" dirty="0">
                <a:solidFill>
                  <a:schemeClr val="tx2">
                    <a:lumMod val="90000"/>
                  </a:schemeClr>
                </a:solidFill>
              </a:rPr>
              <a:t>червеникавия й цвят я наричат още Червената планета. Марс е два пъти по-малък от Земята. Тънката му, силно разредена атмосфера се състои предимно от въглероден диоксид и други газове и хорана не биха могли да я дишат. </a:t>
            </a:r>
            <a:endParaRPr lang="bg-BG" b="1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20" y="3429000"/>
            <a:ext cx="133508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923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-3.7037E-6 L -0.2217 0.1141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456384" cy="310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19872" y="332656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ЮПИТЕР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4606529" y="869831"/>
            <a:ext cx="3744416" cy="3015625"/>
          </a:xfrm>
          <a:prstGeom prst="cloudCallout">
            <a:avLst>
              <a:gd name="adj1" fmla="val 21634"/>
              <a:gd name="adj2" fmla="val 6788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Юпитер е най-голямата планета в Слънчевата система. </a:t>
            </a:r>
            <a:endParaRPr lang="bg-BG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432261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Толкова голяма, че на нея могат да се поберат останалите планети и пак да остане свободно място. Планетата носи името на върховния римски бог. Юпитер представлява огромно кълбо от газове, предимно водород и хелий. </a:t>
            </a:r>
            <a:endParaRPr lang="bg-BG" b="1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6" name="Picture 2" descr="C:\Users\1\Desktop\Състезание ИТ\6 клас\Допълнителни изображения\1 bo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489" y="3336685"/>
            <a:ext cx="1379930" cy="27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42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3.33333E-6 L -0.2908 0.08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49" y="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САТУРН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08" y="1052736"/>
            <a:ext cx="2985045" cy="2239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537422" y="3287245"/>
            <a:ext cx="3744416" cy="3015625"/>
          </a:xfrm>
          <a:prstGeom prst="cloudCallout">
            <a:avLst>
              <a:gd name="adj1" fmla="val 74545"/>
              <a:gd name="adj2" fmla="val 122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Сатурн е шестата по отдалеченост от Слънцето планета. </a:t>
            </a:r>
            <a:endParaRPr lang="bg-BG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7984" y="126876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Образуван е предимно от водород и хелий. Сатурн е покрит с разноцветни облачни ивици и е заобиколен от многобройни пръстени, съставени от ледени частици с различна големина. Сатурн прави една обиколка около Слънцето за 29 години и 5 месеца.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bg-BG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20" y="3429000"/>
            <a:ext cx="133508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04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22222E-6 4.07407E-6 L -0.35642 0.05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30" y="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">
  <a:themeElements>
    <a:clrScheme name="sample_dark 3">
      <a:dk1>
        <a:srgbClr val="969696"/>
      </a:dk1>
      <a:lt1>
        <a:srgbClr val="FFFFFF"/>
      </a:lt1>
      <a:dk2>
        <a:srgbClr val="003399"/>
      </a:dk2>
      <a:lt2>
        <a:srgbClr val="FCF8A2"/>
      </a:lt2>
      <a:accent1>
        <a:srgbClr val="5AB14B"/>
      </a:accent1>
      <a:accent2>
        <a:srgbClr val="2F7ADF"/>
      </a:accent2>
      <a:accent3>
        <a:srgbClr val="AAADCA"/>
      </a:accent3>
      <a:accent4>
        <a:srgbClr val="DADADA"/>
      </a:accent4>
      <a:accent5>
        <a:srgbClr val="B5D5B1"/>
      </a:accent5>
      <a:accent6>
        <a:srgbClr val="2A6ECA"/>
      </a:accent6>
      <a:hlink>
        <a:srgbClr val="8A52C8"/>
      </a:hlink>
      <a:folHlink>
        <a:srgbClr val="C48352"/>
      </a:folHlink>
    </a:clrScheme>
    <a:fontScheme name="sampl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2">
        <a:dk1>
          <a:srgbClr val="969696"/>
        </a:dk1>
        <a:lt1>
          <a:srgbClr val="FFFFFF"/>
        </a:lt1>
        <a:dk2>
          <a:srgbClr val="551D2A"/>
        </a:dk2>
        <a:lt2>
          <a:srgbClr val="EEE5A2"/>
        </a:lt2>
        <a:accent1>
          <a:srgbClr val="557FE7"/>
        </a:accent1>
        <a:accent2>
          <a:srgbClr val="EB6363"/>
        </a:accent2>
        <a:accent3>
          <a:srgbClr val="B4ABAC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3">
        <a:dk1>
          <a:srgbClr val="969696"/>
        </a:dk1>
        <a:lt1>
          <a:srgbClr val="FFFFFF"/>
        </a:lt1>
        <a:dk2>
          <a:srgbClr val="003399"/>
        </a:dk2>
        <a:lt2>
          <a:srgbClr val="FCF8A2"/>
        </a:lt2>
        <a:accent1>
          <a:srgbClr val="5AB14B"/>
        </a:accent1>
        <a:accent2>
          <a:srgbClr val="2F7ADF"/>
        </a:accent2>
        <a:accent3>
          <a:srgbClr val="AAADCA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C4835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</Template>
  <TotalTime>85</TotalTime>
  <Words>537</Words>
  <Application>Microsoft Office PowerPoint</Application>
  <PresentationFormat>On-screen Show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</vt:lpstr>
      <vt:lpstr>Слънчева система</vt:lpstr>
      <vt:lpstr>Какво е планета?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САТУРН</vt:lpstr>
      <vt:lpstr>УРАН </vt:lpstr>
      <vt:lpstr>НЕПТУН</vt:lpstr>
      <vt:lpstr>Благодаря за вниманието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Слънчева система</dc:title>
  <dc:creator>1</dc:creator>
  <cp:lastModifiedBy>1</cp:lastModifiedBy>
  <cp:revision>13</cp:revision>
  <dcterms:created xsi:type="dcterms:W3CDTF">2019-05-15T06:06:19Z</dcterms:created>
  <dcterms:modified xsi:type="dcterms:W3CDTF">2019-05-15T07:31:55Z</dcterms:modified>
</cp:coreProperties>
</file>