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1" autoAdjust="0"/>
  </p:normalViewPr>
  <p:slideViewPr>
    <p:cSldViewPr>
      <p:cViewPr varScale="1">
        <p:scale>
          <a:sx n="66" d="100"/>
          <a:sy n="66" d="100"/>
        </p:scale>
        <p:origin x="-14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689C5A-7800-4524-A7E0-FFEA738F11EA}" type="datetimeFigureOut">
              <a:rPr lang="bg-BG" smtClean="0"/>
              <a:t>15.5.2019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89C5A-7800-4524-A7E0-FFEA738F11EA}" type="datetimeFigureOut">
              <a:rPr lang="bg-BG" smtClean="0"/>
              <a:t>15.5.2019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89C5A-7800-4524-A7E0-FFEA738F11EA}" type="datetimeFigureOut">
              <a:rPr lang="bg-BG" smtClean="0"/>
              <a:t>15.5.2019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689C5A-7800-4524-A7E0-FFEA738F11EA}" type="datetimeFigureOut">
              <a:rPr lang="bg-BG" smtClean="0"/>
              <a:t>15.5.2019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96689C5A-7800-4524-A7E0-FFEA738F11EA}" type="datetimeFigureOut">
              <a:rPr lang="bg-BG" smtClean="0"/>
              <a:t>15.5.2019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689C5A-7800-4524-A7E0-FFEA738F11EA}" type="datetimeFigureOut">
              <a:rPr lang="bg-BG" smtClean="0"/>
              <a:t>15.5.2019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B485125-1CBD-4F84-A02B-7EC5ACD05691}" type="slidenum">
              <a:rPr lang="bg-BG" smtClean="0"/>
              <a:t>‹#›</a:t>
            </a:fld>
            <a:endParaRPr lang="bg-BG"/>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689C5A-7800-4524-A7E0-FFEA738F11EA}" type="datetimeFigureOut">
              <a:rPr lang="bg-BG" smtClean="0"/>
              <a:t>15.5.2019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689C5A-7800-4524-A7E0-FFEA738F11EA}" type="datetimeFigureOut">
              <a:rPr lang="bg-BG" smtClean="0"/>
              <a:t>15.5.2019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89C5A-7800-4524-A7E0-FFEA738F11EA}" type="datetimeFigureOut">
              <a:rPr lang="bg-BG" smtClean="0"/>
              <a:t>15.5.2019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96689C5A-7800-4524-A7E0-FFEA738F11EA}" type="datetimeFigureOut">
              <a:rPr lang="bg-BG" smtClean="0"/>
              <a:t>15.5.2019 г.</a:t>
            </a:fld>
            <a:endParaRPr lang="bg-BG"/>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bg-BG"/>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B485125-1CBD-4F84-A02B-7EC5ACD05691}" type="slidenum">
              <a:rPr lang="bg-BG" smtClean="0"/>
              <a:t>‹#›</a:t>
            </a:fld>
            <a:endParaRPr lang="bg-B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689C5A-7800-4524-A7E0-FFEA738F11EA}" type="datetimeFigureOut">
              <a:rPr lang="bg-BG" smtClean="0"/>
              <a:t>15.5.2019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B485125-1CBD-4F84-A02B-7EC5ACD05691}" type="slidenum">
              <a:rPr lang="bg-BG" smtClean="0"/>
              <a:t>‹#›</a:t>
            </a:fld>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6689C5A-7800-4524-A7E0-FFEA738F11EA}" type="datetimeFigureOut">
              <a:rPr lang="bg-BG" smtClean="0"/>
              <a:t>15.5.2019 г.</a:t>
            </a:fld>
            <a:endParaRPr lang="bg-BG"/>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bg-BG"/>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B485125-1CBD-4F84-A02B-7EC5ACD05691}" type="slidenum">
              <a:rPr lang="bg-BG" smtClean="0"/>
              <a:t>‹#›</a:t>
            </a:fld>
            <a:endParaRPr lang="bg-B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620688"/>
            <a:ext cx="4752528" cy="108012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bg-BG" dirty="0" smtClean="0"/>
              <a:t>Международен ден на Земята</a:t>
            </a:r>
            <a:endParaRPr lang="bg-BG"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3086778"/>
            <a:ext cx="4464496" cy="3361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63151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Effect transition="in" filter="circle(in)">
                                      <p:cBhvr>
                                        <p:cTn id="14" dur="2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743400" y="2564904"/>
            <a:ext cx="5400600" cy="247735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u-RU" dirty="0" smtClean="0"/>
              <a:t>22 април се отбелязва като Ден на Земята от 1970 г. и през следващата година ще има 50-годишен юбилей. Този ден е опит да се насочи вниманието на обществото към проблемите на околната среда. Хората, които организират кампаниите, свързани с този ден и работят за опазване на планетата са част от така наречената Световна мрежа на Деня на Земята.</a:t>
            </a:r>
          </a:p>
          <a:p>
            <a:pPr algn="ctr"/>
            <a:endParaRPr lang="ru-RU" dirty="0"/>
          </a:p>
        </p:txBody>
      </p:sp>
      <p:sp>
        <p:nvSpPr>
          <p:cNvPr id="5" name="Rectangle 4"/>
          <p:cNvSpPr/>
          <p:nvPr/>
        </p:nvSpPr>
        <p:spPr>
          <a:xfrm>
            <a:off x="2915816" y="127434"/>
            <a:ext cx="3527884" cy="100811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bg-BG" dirty="0" smtClean="0"/>
              <a:t>Какво знаем за Земята</a:t>
            </a:r>
            <a:endParaRPr lang="bg-BG" dirty="0"/>
          </a:p>
        </p:txBody>
      </p:sp>
      <p:sp>
        <p:nvSpPr>
          <p:cNvPr id="6" name="Oval 5"/>
          <p:cNvSpPr/>
          <p:nvPr/>
        </p:nvSpPr>
        <p:spPr>
          <a:xfrm>
            <a:off x="251520" y="1135546"/>
            <a:ext cx="3240360" cy="3906708"/>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ru-RU" dirty="0" smtClean="0"/>
              <a:t>През всяка следваща година Световната мрежа на Деня на Земята отправя различни послания в опит да привлече обществена енергия. Тази година темата на този ден е „Да опазим видовото разнообразие“. </a:t>
            </a:r>
            <a:endParaRPr lang="bg-BG"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342900"/>
            <a:ext cx="2219325"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258555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074"/>
                                        </p:tgtEl>
                                        <p:attrNameLst>
                                          <p:attrName>style.visibility</p:attrName>
                                        </p:attrNameLst>
                                      </p:cBhvr>
                                      <p:to>
                                        <p:strVal val="visible"/>
                                      </p:to>
                                    </p:set>
                                    <p:animEffect transition="in" filter="wipe(down)">
                                      <p:cBhvr>
                                        <p:cTn id="22" dur="580">
                                          <p:stCondLst>
                                            <p:cond delay="0"/>
                                          </p:stCondLst>
                                        </p:cTn>
                                        <p:tgtEl>
                                          <p:spTgt spid="3074"/>
                                        </p:tgtEl>
                                      </p:cBhvr>
                                    </p:animEffect>
                                    <p:anim calcmode="lin" valueType="num">
                                      <p:cBhvr>
                                        <p:cTn id="23" dur="1822" tmFilter="0,0; 0.14,0.36; 0.43,0.73; 0.71,0.91; 1.0,1.0">
                                          <p:stCondLst>
                                            <p:cond delay="0"/>
                                          </p:stCondLst>
                                        </p:cTn>
                                        <p:tgtEl>
                                          <p:spTgt spid="3074"/>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074"/>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074"/>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074"/>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074"/>
                                        </p:tgtEl>
                                        <p:attrNameLst>
                                          <p:attrName>ppt_y</p:attrName>
                                        </p:attrNameLst>
                                      </p:cBhvr>
                                      <p:tavLst>
                                        <p:tav tm="0" fmla="#ppt_y-sin(pi*$)/81">
                                          <p:val>
                                            <p:fltVal val="0"/>
                                          </p:val>
                                        </p:tav>
                                        <p:tav tm="100000">
                                          <p:val>
                                            <p:fltVal val="1"/>
                                          </p:val>
                                        </p:tav>
                                      </p:tavLst>
                                    </p:anim>
                                    <p:animScale>
                                      <p:cBhvr>
                                        <p:cTn id="28" dur="26">
                                          <p:stCondLst>
                                            <p:cond delay="650"/>
                                          </p:stCondLst>
                                        </p:cTn>
                                        <p:tgtEl>
                                          <p:spTgt spid="3074"/>
                                        </p:tgtEl>
                                      </p:cBhvr>
                                      <p:to x="100000" y="60000"/>
                                    </p:animScale>
                                    <p:animScale>
                                      <p:cBhvr>
                                        <p:cTn id="29" dur="166" decel="50000">
                                          <p:stCondLst>
                                            <p:cond delay="676"/>
                                          </p:stCondLst>
                                        </p:cTn>
                                        <p:tgtEl>
                                          <p:spTgt spid="3074"/>
                                        </p:tgtEl>
                                      </p:cBhvr>
                                      <p:to x="100000" y="100000"/>
                                    </p:animScale>
                                    <p:animScale>
                                      <p:cBhvr>
                                        <p:cTn id="30" dur="26">
                                          <p:stCondLst>
                                            <p:cond delay="1312"/>
                                          </p:stCondLst>
                                        </p:cTn>
                                        <p:tgtEl>
                                          <p:spTgt spid="3074"/>
                                        </p:tgtEl>
                                      </p:cBhvr>
                                      <p:to x="100000" y="80000"/>
                                    </p:animScale>
                                    <p:animScale>
                                      <p:cBhvr>
                                        <p:cTn id="31" dur="166" decel="50000">
                                          <p:stCondLst>
                                            <p:cond delay="1338"/>
                                          </p:stCondLst>
                                        </p:cTn>
                                        <p:tgtEl>
                                          <p:spTgt spid="3074"/>
                                        </p:tgtEl>
                                      </p:cBhvr>
                                      <p:to x="100000" y="100000"/>
                                    </p:animScale>
                                    <p:animScale>
                                      <p:cBhvr>
                                        <p:cTn id="32" dur="26">
                                          <p:stCondLst>
                                            <p:cond delay="1642"/>
                                          </p:stCondLst>
                                        </p:cTn>
                                        <p:tgtEl>
                                          <p:spTgt spid="3074"/>
                                        </p:tgtEl>
                                      </p:cBhvr>
                                      <p:to x="100000" y="90000"/>
                                    </p:animScale>
                                    <p:animScale>
                                      <p:cBhvr>
                                        <p:cTn id="33" dur="166" decel="50000">
                                          <p:stCondLst>
                                            <p:cond delay="1668"/>
                                          </p:stCondLst>
                                        </p:cTn>
                                        <p:tgtEl>
                                          <p:spTgt spid="3074"/>
                                        </p:tgtEl>
                                      </p:cBhvr>
                                      <p:to x="100000" y="100000"/>
                                    </p:animScale>
                                    <p:animScale>
                                      <p:cBhvr>
                                        <p:cTn id="34" dur="26">
                                          <p:stCondLst>
                                            <p:cond delay="1808"/>
                                          </p:stCondLst>
                                        </p:cTn>
                                        <p:tgtEl>
                                          <p:spTgt spid="3074"/>
                                        </p:tgtEl>
                                      </p:cBhvr>
                                      <p:to x="100000" y="95000"/>
                                    </p:animScale>
                                    <p:animScale>
                                      <p:cBhvr>
                                        <p:cTn id="35" dur="166" decel="50000">
                                          <p:stCondLst>
                                            <p:cond delay="1834"/>
                                          </p:stCondLst>
                                        </p:cTn>
                                        <p:tgtEl>
                                          <p:spTgt spid="307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own Arrow 6"/>
          <p:cNvSpPr/>
          <p:nvPr/>
        </p:nvSpPr>
        <p:spPr>
          <a:xfrm>
            <a:off x="3503161" y="0"/>
            <a:ext cx="2088232" cy="1512168"/>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bg-BG" dirty="0" smtClean="0"/>
              <a:t>Съвети за деня на Земята.</a:t>
            </a:r>
            <a:endParaRPr lang="bg-BG" dirty="0"/>
          </a:p>
        </p:txBody>
      </p:sp>
      <p:sp>
        <p:nvSpPr>
          <p:cNvPr id="8" name="Rounded Rectangle 7"/>
          <p:cNvSpPr/>
          <p:nvPr/>
        </p:nvSpPr>
        <p:spPr>
          <a:xfrm>
            <a:off x="2466974" y="1518645"/>
            <a:ext cx="5633417" cy="35539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ru-RU" dirty="0" smtClean="0"/>
              <a:t>	Присъединете се към кампанията на Деня на Земята за защита на нашите видове.</a:t>
            </a:r>
          </a:p>
          <a:p>
            <a:pPr algn="ctr"/>
            <a:r>
              <a:rPr lang="ru-RU" dirty="0" smtClean="0"/>
              <a:t>	Присъединете се към кампанията на Деня на Земята за прекратяване на замърсяването с пластмаси.</a:t>
            </a:r>
          </a:p>
          <a:p>
            <a:pPr algn="ctr"/>
            <a:r>
              <a:rPr lang="ru-RU" dirty="0" smtClean="0"/>
              <a:t>	Засадете дърво.</a:t>
            </a:r>
          </a:p>
          <a:p>
            <a:pPr algn="ctr"/>
            <a:r>
              <a:rPr lang="ru-RU" dirty="0" smtClean="0"/>
              <a:t>	Включете се в почистването на местен парк, река или плаж.</a:t>
            </a:r>
          </a:p>
          <a:p>
            <a:pPr algn="ctr"/>
            <a:r>
              <a:rPr lang="ru-RU" dirty="0" smtClean="0"/>
              <a:t>Използвайте екологично чисти, нетоксични почистващи продукти.</a:t>
            </a:r>
          </a:p>
          <a:p>
            <a:pPr algn="ctr"/>
            <a:r>
              <a:rPr lang="ru-RU" dirty="0" smtClean="0"/>
              <a:t>	Заменете неефективните крушки с нажежаема жичка с ефективни енергоспестявящи крушки.</a:t>
            </a:r>
            <a:endParaRPr lang="ru-RU"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466975"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972199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additive="base">
                                        <p:cTn id="7" dur="500" fill="hold"/>
                                        <p:tgtEl>
                                          <p:spTgt spid="2051"/>
                                        </p:tgtEl>
                                        <p:attrNameLst>
                                          <p:attrName>ppt_x</p:attrName>
                                        </p:attrNameLst>
                                      </p:cBhvr>
                                      <p:tavLst>
                                        <p:tav tm="0">
                                          <p:val>
                                            <p:strVal val="#ppt_x"/>
                                          </p:val>
                                        </p:tav>
                                        <p:tav tm="100000">
                                          <p:val>
                                            <p:strVal val="#ppt_x"/>
                                          </p:val>
                                        </p:tav>
                                      </p:tavLst>
                                    </p:anim>
                                    <p:anim calcmode="lin" valueType="num">
                                      <p:cBhvr additive="base">
                                        <p:cTn id="8"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07056" y="332656"/>
            <a:ext cx="5904656"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bg-BG" dirty="0" smtClean="0"/>
              <a:t>Какво трябва да знаете за пчелите и как можете да ги защитите.</a:t>
            </a:r>
            <a:endParaRPr lang="bg-BG" dirty="0"/>
          </a:p>
        </p:txBody>
      </p:sp>
      <p:sp>
        <p:nvSpPr>
          <p:cNvPr id="5" name="Rounded Rectangle 4"/>
          <p:cNvSpPr/>
          <p:nvPr/>
        </p:nvSpPr>
        <p:spPr>
          <a:xfrm>
            <a:off x="360253" y="1700808"/>
            <a:ext cx="3254816" cy="216024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u-RU" dirty="0" smtClean="0"/>
              <a:t>Пчелите са изключителни същества, които съществуват във всички видове климат по света, от горите в Европа до пустините в Африка и дори в Арктическия кръг. </a:t>
            </a:r>
            <a:endParaRPr lang="bg-BG"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5069472"/>
            <a:ext cx="2552700" cy="179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ounded Rectangle 5"/>
          <p:cNvSpPr/>
          <p:nvPr/>
        </p:nvSpPr>
        <p:spPr>
          <a:xfrm>
            <a:off x="3851920" y="1268760"/>
            <a:ext cx="4176464" cy="331236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ru-RU" dirty="0" smtClean="0"/>
              <a:t>Растенията се нуждаят от пчели за опрашване. Пчелите са основен вид, като другите видове зависят от тях, за да оцелеят. Много видове животни зависят от пчелите в борбата си за оцеляване, защото техните хранителни източници, включително ядки, плодове, семена и плодове, разчитат на опрашване от насекоми.</a:t>
            </a:r>
          </a:p>
          <a:p>
            <a:pPr algn="ctr"/>
            <a:r>
              <a:rPr lang="ru-RU" dirty="0" smtClean="0"/>
              <a:t>Ние просто не можем да оцелеем без пчелите.</a:t>
            </a:r>
            <a:endParaRPr lang="ru-RU"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9" y="4388745"/>
            <a:ext cx="3707904" cy="2484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439489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4098"/>
                                        </p:tgtEl>
                                        <p:attrNameLst>
                                          <p:attrName>style.visibility</p:attrName>
                                        </p:attrNameLst>
                                      </p:cBhvr>
                                      <p:to>
                                        <p:strVal val="visible"/>
                                      </p:to>
                                    </p:set>
                                    <p:animEffect transition="in" filter="wheel(1)">
                                      <p:cBhvr>
                                        <p:cTn id="22" dur="2000"/>
                                        <p:tgtEl>
                                          <p:spTgt spid="4098"/>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099"/>
                                        </p:tgtEl>
                                        <p:attrNameLst>
                                          <p:attrName>style.visibility</p:attrName>
                                        </p:attrNameLst>
                                      </p:cBhvr>
                                      <p:to>
                                        <p:strVal val="visible"/>
                                      </p:to>
                                    </p:set>
                                    <p:anim calcmode="lin" valueType="num">
                                      <p:cBhvr additive="base">
                                        <p:cTn id="27" dur="500" fill="hold"/>
                                        <p:tgtEl>
                                          <p:spTgt spid="4099"/>
                                        </p:tgtEl>
                                        <p:attrNameLst>
                                          <p:attrName>ppt_x</p:attrName>
                                        </p:attrNameLst>
                                      </p:cBhvr>
                                      <p:tavLst>
                                        <p:tav tm="0">
                                          <p:val>
                                            <p:strVal val="#ppt_x"/>
                                          </p:val>
                                        </p:tav>
                                        <p:tav tm="100000">
                                          <p:val>
                                            <p:strVal val="#ppt_x"/>
                                          </p:val>
                                        </p:tav>
                                      </p:tavLst>
                                    </p:anim>
                                    <p:anim calcmode="lin" valueType="num">
                                      <p:cBhvr additive="base">
                                        <p:cTn id="28"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013176"/>
          </a:xfrm>
        </p:spPr>
        <p:txBody>
          <a:bodyPr/>
          <a:lstStyle/>
          <a:p>
            <a:pPr algn="ctr"/>
            <a:r>
              <a:rPr lang="ru-RU" dirty="0"/>
              <a:t>Какво трябва да знаете за кораловите рифове и как можете да ги защитите</a:t>
            </a:r>
            <a:br>
              <a:rPr lang="ru-RU" dirty="0"/>
            </a:br>
            <a:r>
              <a:rPr lang="ru-RU" dirty="0"/>
              <a:t>Повече от една четвърт от всички морски животни на планетата живеят в коралови рифове по целия свят, в Атлантическия, Тихия и Индийския океан, а само един риф има възможност да приюти хиляди различни видове. Най-големият коралов риф в света, Големият бариерен риф, е дом на 1500 вида риби, включително акули, както и много различни видове твърди корали, меки корали и различни морски бозайници</a:t>
            </a:r>
            <a:endParaRPr lang="bg-BG"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8513" y="5013176"/>
            <a:ext cx="2466975" cy="1844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91268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heel(1)">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1268760"/>
            <a:ext cx="9144000" cy="381642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Слоновете са най-големите земни животни в света и един от най-емблематичните ни видове.</a:t>
            </a:r>
          </a:p>
          <a:p>
            <a:pPr algn="ctr"/>
            <a:r>
              <a:rPr lang="ru-RU" dirty="0" smtClean="0"/>
              <a:t>В Африка броят на слонове е намалял от 5-10 милиона през 1930 г. до около 500 000 днес. </a:t>
            </a:r>
          </a:p>
          <a:p>
            <a:pPr algn="ctr"/>
            <a:r>
              <a:rPr lang="ru-RU" dirty="0" smtClean="0"/>
              <a:t>Всяка година броят на африканските слоновете намалява с около 20 000. </a:t>
            </a:r>
          </a:p>
          <a:p>
            <a:pPr algn="ctr"/>
            <a:r>
              <a:rPr lang="ru-RU" dirty="0" smtClean="0"/>
              <a:t>Също толкова обезпокоително намаляват и азиатските слонове – от 200 000 до около 40 000 в момента.</a:t>
            </a:r>
          </a:p>
          <a:p>
            <a:pPr algn="ctr"/>
            <a:r>
              <a:rPr lang="ru-RU" dirty="0" smtClean="0"/>
              <a:t>Някои интересни факти за слоновете</a:t>
            </a:r>
          </a:p>
          <a:p>
            <a:pPr algn="ctr"/>
            <a:r>
              <a:rPr lang="ru-RU" dirty="0" smtClean="0"/>
              <a:t>Защо хората казват, че „слоновете никога не забравят?“ Мозъкът на слоновете тежи почти 5 килограма, най-големият измежду всички сухоземни животни.</a:t>
            </a:r>
            <a:endParaRPr lang="ru-RU" dirty="0"/>
          </a:p>
        </p:txBody>
      </p:sp>
      <p:sp>
        <p:nvSpPr>
          <p:cNvPr id="6" name="Rounded Rectangle 5"/>
          <p:cNvSpPr/>
          <p:nvPr/>
        </p:nvSpPr>
        <p:spPr>
          <a:xfrm>
            <a:off x="3131840" y="188640"/>
            <a:ext cx="2880320" cy="86409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u-RU" dirty="0" smtClean="0"/>
              <a:t>Какво трябва да знаете за слоновете и как можете да ги защитите.</a:t>
            </a:r>
            <a:endParaRPr lang="bg-BG"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4797152"/>
            <a:ext cx="1743075" cy="2060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4617779"/>
            <a:ext cx="1933575" cy="2419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5206848"/>
            <a:ext cx="2857500"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558833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wheel(1)">
                                      <p:cBhvr>
                                        <p:cTn id="12" dur="2000"/>
                                        <p:tgtEl>
                                          <p:spTgt spid="614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149"/>
                                        </p:tgtEl>
                                        <p:attrNameLst>
                                          <p:attrName>style.visibility</p:attrName>
                                        </p:attrNameLst>
                                      </p:cBhvr>
                                      <p:to>
                                        <p:strVal val="visible"/>
                                      </p:to>
                                    </p:set>
                                    <p:animEffect transition="in" filter="fade">
                                      <p:cBhvr>
                                        <p:cTn id="17" dur="1000"/>
                                        <p:tgtEl>
                                          <p:spTgt spid="6149"/>
                                        </p:tgtEl>
                                      </p:cBhvr>
                                    </p:animEffect>
                                    <p:anim calcmode="lin" valueType="num">
                                      <p:cBhvr>
                                        <p:cTn id="18" dur="1000" fill="hold"/>
                                        <p:tgtEl>
                                          <p:spTgt spid="6149"/>
                                        </p:tgtEl>
                                        <p:attrNameLst>
                                          <p:attrName>ppt_x</p:attrName>
                                        </p:attrNameLst>
                                      </p:cBhvr>
                                      <p:tavLst>
                                        <p:tav tm="0">
                                          <p:val>
                                            <p:strVal val="#ppt_x"/>
                                          </p:val>
                                        </p:tav>
                                        <p:tav tm="100000">
                                          <p:val>
                                            <p:strVal val="#ppt_x"/>
                                          </p:val>
                                        </p:tav>
                                      </p:tavLst>
                                    </p:anim>
                                    <p:anim calcmode="lin" valueType="num">
                                      <p:cBhvr>
                                        <p:cTn id="19" dur="1000" fill="hold"/>
                                        <p:tgtEl>
                                          <p:spTgt spid="6149"/>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6147"/>
                                        </p:tgtEl>
                                        <p:attrNameLst>
                                          <p:attrName>style.visibility</p:attrName>
                                        </p:attrNameLst>
                                      </p:cBhvr>
                                      <p:to>
                                        <p:strVal val="visible"/>
                                      </p:to>
                                    </p:set>
                                    <p:animEffect transition="in" filter="barn(inVertical)">
                                      <p:cBhvr>
                                        <p:cTn id="24" dur="500"/>
                                        <p:tgtEl>
                                          <p:spTgt spid="6147"/>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circle(in)">
                                      <p:cBhvr>
                                        <p:cTn id="2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08720"/>
          </a:xfrm>
        </p:spPr>
        <p:txBody>
          <a:bodyPr/>
          <a:lstStyle/>
          <a:p>
            <a:pPr algn="ctr"/>
            <a:r>
              <a:rPr lang="bg-BG" dirty="0"/>
              <a:t>Факти за </a:t>
            </a:r>
            <a:r>
              <a:rPr lang="bg-BG" dirty="0" smtClean="0"/>
              <a:t>жирафите.</a:t>
            </a:r>
            <a:endParaRPr lang="bg-BG" dirty="0"/>
          </a:p>
        </p:txBody>
      </p:sp>
      <p:sp>
        <p:nvSpPr>
          <p:cNvPr id="4" name="Rounded Rectangle 3"/>
          <p:cNvSpPr/>
          <p:nvPr/>
        </p:nvSpPr>
        <p:spPr>
          <a:xfrm>
            <a:off x="683568" y="1269921"/>
            <a:ext cx="7848872" cy="309634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Жирафът е е най-високият бозайник в света.</a:t>
            </a:r>
          </a:p>
          <a:p>
            <a:pPr algn="ctr"/>
            <a:r>
              <a:rPr lang="ru-RU" dirty="0" smtClean="0"/>
              <a:t>Дългите крака и шията на жирафа му помагат да избягва опасностите в африканската савана, но височината му го прави и лесна мишена за хищниците.</a:t>
            </a:r>
          </a:p>
          <a:p>
            <a:pPr algn="ctr"/>
            <a:r>
              <a:rPr lang="ru-RU" dirty="0" smtClean="0"/>
              <a:t>Популациите на жирафи са намалели от 155 000 през 1985 г. на 80 000 през 2018 г. според Африканската фондация за дивата природа. От деветте подвида на жирафи са останали три подвида.</a:t>
            </a:r>
          </a:p>
          <a:p>
            <a:pPr algn="ctr"/>
            <a:r>
              <a:rPr lang="ru-RU" dirty="0" smtClean="0"/>
              <a:t>В Африка има по-малко жирафи от слоновете.</a:t>
            </a:r>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8662" y="4581128"/>
            <a:ext cx="2371725" cy="1924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450233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170"/>
                                        </p:tgtEl>
                                        <p:attrNameLst>
                                          <p:attrName>style.visibility</p:attrName>
                                        </p:attrNameLst>
                                      </p:cBhvr>
                                      <p:to>
                                        <p:strVal val="visible"/>
                                      </p:to>
                                    </p:set>
                                    <p:animEffect transition="in" filter="fade">
                                      <p:cBhvr>
                                        <p:cTn id="1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79</TotalTime>
  <Words>420</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Angles</vt:lpstr>
      <vt:lpstr>PowerPoint Presentation</vt:lpstr>
      <vt:lpstr>PowerPoint Presentation</vt:lpstr>
      <vt:lpstr>PowerPoint Presentation</vt:lpstr>
      <vt:lpstr>PowerPoint Presentation</vt:lpstr>
      <vt:lpstr>Какво трябва да знаете за кораловите рифове и как можете да ги защитите Повече от една четвърт от всички морски животни на планетата живеят в коралови рифове по целия свят, в Атлантическия, Тихия и Индийския океан, а само един риф има възможност да приюти хиляди различни видове. Най-големият коралов риф в света, Големият бариерен риф, е дом на 1500 вида риби, включително акули, както и много различни видове твърди корали, меки корали и различни морски бозайници</vt:lpstr>
      <vt:lpstr>PowerPoint Presentation</vt:lpstr>
      <vt:lpstr>Факти за жирафите.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23</dc:creator>
  <cp:lastModifiedBy>23</cp:lastModifiedBy>
  <cp:revision>9</cp:revision>
  <dcterms:created xsi:type="dcterms:W3CDTF">2019-05-15T08:13:43Z</dcterms:created>
  <dcterms:modified xsi:type="dcterms:W3CDTF">2019-05-15T09:35:45Z</dcterms:modified>
</cp:coreProperties>
</file>