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59" r:id="rId10"/>
    <p:sldId id="258" r:id="rId11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4" autoAdjust="0"/>
    <p:restoredTop sz="94660"/>
  </p:normalViewPr>
  <p:slideViewPr>
    <p:cSldViewPr>
      <p:cViewPr>
        <p:scale>
          <a:sx n="80" d="100"/>
          <a:sy n="80" d="100"/>
        </p:scale>
        <p:origin x="-720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63A45-54D9-47A0-80B0-0FB192EAF641}" type="datetimeFigureOut">
              <a:rPr lang="bg-BG" smtClean="0"/>
              <a:t>15.5.2019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66367-45F8-4204-8F97-8EDD155B2C2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194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63A45-54D9-47A0-80B0-0FB192EAF641}" type="datetimeFigureOut">
              <a:rPr lang="bg-BG" smtClean="0"/>
              <a:t>15.5.2019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66367-45F8-4204-8F97-8EDD155B2C2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17279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63A45-54D9-47A0-80B0-0FB192EAF641}" type="datetimeFigureOut">
              <a:rPr lang="bg-BG" smtClean="0"/>
              <a:t>15.5.2019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66367-45F8-4204-8F97-8EDD155B2C2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11839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63A45-54D9-47A0-80B0-0FB192EAF641}" type="datetimeFigureOut">
              <a:rPr lang="bg-BG" smtClean="0"/>
              <a:t>15.5.2019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66367-45F8-4204-8F97-8EDD155B2C2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70321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63A45-54D9-47A0-80B0-0FB192EAF641}" type="datetimeFigureOut">
              <a:rPr lang="bg-BG" smtClean="0"/>
              <a:t>15.5.2019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66367-45F8-4204-8F97-8EDD155B2C2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452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63A45-54D9-47A0-80B0-0FB192EAF641}" type="datetimeFigureOut">
              <a:rPr lang="bg-BG" smtClean="0"/>
              <a:t>15.5.2019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66367-45F8-4204-8F97-8EDD155B2C2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98532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63A45-54D9-47A0-80B0-0FB192EAF641}" type="datetimeFigureOut">
              <a:rPr lang="bg-BG" smtClean="0"/>
              <a:t>15.5.2019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66367-45F8-4204-8F97-8EDD155B2C2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02397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63A45-54D9-47A0-80B0-0FB192EAF641}" type="datetimeFigureOut">
              <a:rPr lang="bg-BG" smtClean="0"/>
              <a:t>15.5.2019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66367-45F8-4204-8F97-8EDD155B2C2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8283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63A45-54D9-47A0-80B0-0FB192EAF641}" type="datetimeFigureOut">
              <a:rPr lang="bg-BG" smtClean="0"/>
              <a:t>15.5.2019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66367-45F8-4204-8F97-8EDD155B2C2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30708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63A45-54D9-47A0-80B0-0FB192EAF641}" type="datetimeFigureOut">
              <a:rPr lang="bg-BG" smtClean="0"/>
              <a:t>15.5.2019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66367-45F8-4204-8F97-8EDD155B2C2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85183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63A45-54D9-47A0-80B0-0FB192EAF641}" type="datetimeFigureOut">
              <a:rPr lang="bg-BG" smtClean="0"/>
              <a:t>15.5.2019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66367-45F8-4204-8F97-8EDD155B2C2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31902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63A45-54D9-47A0-80B0-0FB192EAF641}" type="datetimeFigureOut">
              <a:rPr lang="bg-BG" smtClean="0"/>
              <a:t>15.5.2019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66367-45F8-4204-8F97-8EDD155B2C2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5811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32000">
              <a:srgbClr val="FF7A00"/>
            </a:gs>
            <a:gs pos="64000">
              <a:srgbClr val="FF0300"/>
            </a:gs>
            <a:gs pos="95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4474" y="188640"/>
            <a:ext cx="7772400" cy="1470025"/>
          </a:xfrm>
        </p:spPr>
        <p:txBody>
          <a:bodyPr>
            <a:normAutofit/>
          </a:bodyPr>
          <a:lstStyle/>
          <a:p>
            <a:r>
              <a:rPr lang="bg-BG" sz="6000" b="1" dirty="0" smtClean="0"/>
              <a:t>Слънчева система</a:t>
            </a:r>
            <a:endParaRPr lang="bg-BG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4365104"/>
            <a:ext cx="6400800" cy="1752600"/>
          </a:xfrm>
        </p:spPr>
        <p:txBody>
          <a:bodyPr>
            <a:noAutofit/>
          </a:bodyPr>
          <a:lstStyle/>
          <a:p>
            <a:r>
              <a:rPr lang="bg-BG" sz="4000" b="1" dirty="0" smtClean="0"/>
              <a:t>Божена Валентинова Михайлова</a:t>
            </a:r>
          </a:p>
          <a:p>
            <a:r>
              <a:rPr lang="bg-BG" sz="4000" b="1" dirty="0" smtClean="0"/>
              <a:t> </a:t>
            </a:r>
            <a:r>
              <a:rPr lang="en-US" sz="4000" b="1" dirty="0" smtClean="0"/>
              <a:t>VI </a:t>
            </a:r>
            <a:r>
              <a:rPr lang="en-US" sz="4000" b="1" baseline="30000" dirty="0" smtClean="0"/>
              <a:t>a</a:t>
            </a:r>
            <a:r>
              <a:rPr lang="en-US" sz="4000" b="1" dirty="0" smtClean="0"/>
              <a:t> </a:t>
            </a:r>
            <a:r>
              <a:rPr lang="bg-BG" sz="4000" b="1" dirty="0" smtClean="0"/>
              <a:t>клас</a:t>
            </a:r>
            <a:endParaRPr lang="bg-BG" sz="4000" b="1" dirty="0"/>
          </a:p>
        </p:txBody>
      </p:sp>
      <p:pic>
        <p:nvPicPr>
          <p:cNvPr id="1026" name="Picture 2" descr="C:\Users\18\Desktop\Състезание ИТ\6 клас\Допълнителни изображения\1 bo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6496" y="2910829"/>
            <a:ext cx="2014779" cy="4000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xplosion 2 3"/>
          <p:cNvSpPr/>
          <p:nvPr/>
        </p:nvSpPr>
        <p:spPr>
          <a:xfrm>
            <a:off x="2259628" y="1183494"/>
            <a:ext cx="4957093" cy="2646022"/>
          </a:xfrm>
          <a:prstGeom prst="irregularSeal2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800" b="1" dirty="0" smtClean="0">
                <a:solidFill>
                  <a:srgbClr val="002060"/>
                </a:solidFill>
                <a:latin typeface="Franklin Gothic Book" panose="020B0503020102020204" pitchFamily="34" charset="0"/>
              </a:rPr>
              <a:t>Приятно пътуване в космоса!</a:t>
            </a:r>
            <a:endParaRPr lang="bg-BG" sz="2800" b="1" dirty="0">
              <a:solidFill>
                <a:srgbClr val="002060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5" name="Flowchart: Connector 4"/>
          <p:cNvSpPr/>
          <p:nvPr/>
        </p:nvSpPr>
        <p:spPr>
          <a:xfrm>
            <a:off x="6697173" y="3284984"/>
            <a:ext cx="432048" cy="401073"/>
          </a:xfrm>
          <a:prstGeom prst="flowChartConnector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6" name="Rectangle 5"/>
          <p:cNvSpPr/>
          <p:nvPr/>
        </p:nvSpPr>
        <p:spPr>
          <a:xfrm>
            <a:off x="466397" y="1916832"/>
            <a:ext cx="14786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b="1" dirty="0" smtClean="0"/>
              <a:t>система</a:t>
            </a:r>
            <a:endParaRPr lang="bg-BG" b="1" dirty="0"/>
          </a:p>
        </p:txBody>
      </p:sp>
      <p:sp>
        <p:nvSpPr>
          <p:cNvPr id="7" name="Rectangle 6"/>
          <p:cNvSpPr/>
          <p:nvPr/>
        </p:nvSpPr>
        <p:spPr>
          <a:xfrm>
            <a:off x="6731093" y="1767392"/>
            <a:ext cx="19989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3200" b="1" dirty="0" smtClean="0"/>
              <a:t>Слънчева</a:t>
            </a:r>
            <a:endParaRPr lang="bg-BG" sz="3200" b="1" dirty="0"/>
          </a:p>
        </p:txBody>
      </p:sp>
      <p:sp>
        <p:nvSpPr>
          <p:cNvPr id="8" name="Rectangle 7"/>
          <p:cNvSpPr/>
          <p:nvPr/>
        </p:nvSpPr>
        <p:spPr>
          <a:xfrm>
            <a:off x="5652120" y="6093296"/>
            <a:ext cx="19269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800" b="1" dirty="0" smtClean="0"/>
              <a:t>Слънчева</a:t>
            </a:r>
            <a:endParaRPr lang="bg-BG" sz="2800" b="1" dirty="0"/>
          </a:p>
        </p:txBody>
      </p:sp>
      <p:sp>
        <p:nvSpPr>
          <p:cNvPr id="9" name="Rectangle 8"/>
          <p:cNvSpPr/>
          <p:nvPr/>
        </p:nvSpPr>
        <p:spPr>
          <a:xfrm>
            <a:off x="562946" y="5770131"/>
            <a:ext cx="16137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g-BG" sz="3200" b="1" dirty="0" smtClean="0"/>
              <a:t>система</a:t>
            </a:r>
            <a:endParaRPr lang="bg-BG" sz="3200" b="1" dirty="0"/>
          </a:p>
        </p:txBody>
      </p:sp>
      <p:sp>
        <p:nvSpPr>
          <p:cNvPr id="10" name="Rectangle 9"/>
          <p:cNvSpPr/>
          <p:nvPr/>
        </p:nvSpPr>
        <p:spPr>
          <a:xfrm>
            <a:off x="539552" y="3632936"/>
            <a:ext cx="26010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g-BG" sz="2400" b="1" dirty="0" smtClean="0"/>
              <a:t>Слънчева система</a:t>
            </a:r>
            <a:endParaRPr lang="bg-BG" sz="2400" b="1" dirty="0"/>
          </a:p>
        </p:txBody>
      </p:sp>
      <p:sp>
        <p:nvSpPr>
          <p:cNvPr id="11" name="Rectangle 10"/>
          <p:cNvSpPr/>
          <p:nvPr/>
        </p:nvSpPr>
        <p:spPr>
          <a:xfrm>
            <a:off x="4738175" y="4084106"/>
            <a:ext cx="1992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g-BG" b="1" dirty="0" smtClean="0"/>
              <a:t>Слънчева система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3483715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Click="0" advTm="5000">
        <p14:flash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42" presetClass="path" presetSubtype="0" accel="50000" decel="5000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88889E-6 -3.7037E-6 L -0.18871 -0.00625 " pathEditMode="relative" rAng="0" ptsTypes="AA">
                                      <p:cBhvr>
                                        <p:cTn id="4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44" y="-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7" grpId="0"/>
      <p:bldP spid="8" grpId="0"/>
      <p:bldP spid="9" grpId="0"/>
      <p:bldP spid="10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32000">
              <a:srgbClr val="FF7A00"/>
            </a:gs>
            <a:gs pos="64000">
              <a:srgbClr val="FF0300"/>
            </a:gs>
            <a:gs pos="95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xplosion 2 13"/>
          <p:cNvSpPr/>
          <p:nvPr/>
        </p:nvSpPr>
        <p:spPr>
          <a:xfrm rot="760769">
            <a:off x="1331640" y="1740730"/>
            <a:ext cx="6912768" cy="3790002"/>
          </a:xfrm>
          <a:prstGeom prst="irregularSeal2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0"/>
            <a:ext cx="7772400" cy="1470025"/>
          </a:xfrm>
        </p:spPr>
        <p:txBody>
          <a:bodyPr>
            <a:normAutofit/>
          </a:bodyPr>
          <a:lstStyle/>
          <a:p>
            <a:r>
              <a:rPr lang="bg-BG" sz="6000" b="1" dirty="0" smtClean="0"/>
              <a:t>Слънчева система</a:t>
            </a:r>
            <a:endParaRPr lang="bg-BG" sz="6000" b="1" dirty="0"/>
          </a:p>
        </p:txBody>
      </p:sp>
      <p:sp>
        <p:nvSpPr>
          <p:cNvPr id="6" name="Rectangle 5"/>
          <p:cNvSpPr/>
          <p:nvPr/>
        </p:nvSpPr>
        <p:spPr>
          <a:xfrm>
            <a:off x="466397" y="1916832"/>
            <a:ext cx="14786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b="1" dirty="0" smtClean="0"/>
              <a:t>система</a:t>
            </a:r>
            <a:endParaRPr lang="bg-BG" b="1" dirty="0"/>
          </a:p>
        </p:txBody>
      </p:sp>
      <p:sp>
        <p:nvSpPr>
          <p:cNvPr id="7" name="Rectangle 6"/>
          <p:cNvSpPr/>
          <p:nvPr/>
        </p:nvSpPr>
        <p:spPr>
          <a:xfrm>
            <a:off x="6731093" y="1767392"/>
            <a:ext cx="19989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3200" b="1" dirty="0" smtClean="0"/>
              <a:t>Слънчева</a:t>
            </a:r>
            <a:endParaRPr lang="bg-BG" sz="3200" b="1" dirty="0"/>
          </a:p>
        </p:txBody>
      </p:sp>
      <p:sp>
        <p:nvSpPr>
          <p:cNvPr id="8" name="Rectangle 7"/>
          <p:cNvSpPr/>
          <p:nvPr/>
        </p:nvSpPr>
        <p:spPr>
          <a:xfrm>
            <a:off x="5652120" y="6093296"/>
            <a:ext cx="19269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2800" b="1" dirty="0" smtClean="0"/>
              <a:t>Слънчева</a:t>
            </a:r>
            <a:endParaRPr lang="bg-BG" sz="2800" b="1" dirty="0"/>
          </a:p>
        </p:txBody>
      </p:sp>
      <p:sp>
        <p:nvSpPr>
          <p:cNvPr id="9" name="Rectangle 8"/>
          <p:cNvSpPr/>
          <p:nvPr/>
        </p:nvSpPr>
        <p:spPr>
          <a:xfrm>
            <a:off x="1763688" y="6120549"/>
            <a:ext cx="16137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g-BG" sz="3200" b="1" dirty="0" smtClean="0"/>
              <a:t>система</a:t>
            </a:r>
            <a:endParaRPr lang="bg-BG" sz="3200" b="1" dirty="0"/>
          </a:p>
        </p:txBody>
      </p:sp>
      <p:sp>
        <p:nvSpPr>
          <p:cNvPr id="10" name="Rectangle 9"/>
          <p:cNvSpPr/>
          <p:nvPr/>
        </p:nvSpPr>
        <p:spPr>
          <a:xfrm>
            <a:off x="1619672" y="1455167"/>
            <a:ext cx="26010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g-BG" sz="2400" b="1" dirty="0" smtClean="0"/>
              <a:t>Слънчева система</a:t>
            </a:r>
            <a:endParaRPr lang="bg-BG" sz="2400" b="1" dirty="0"/>
          </a:p>
        </p:txBody>
      </p:sp>
      <p:sp>
        <p:nvSpPr>
          <p:cNvPr id="11" name="Rectangle 10"/>
          <p:cNvSpPr/>
          <p:nvPr/>
        </p:nvSpPr>
        <p:spPr>
          <a:xfrm>
            <a:off x="4499992" y="1196752"/>
            <a:ext cx="1992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g-BG" b="1" dirty="0" smtClean="0"/>
              <a:t>Слънчева система</a:t>
            </a:r>
            <a:endParaRPr lang="bg-BG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817108" y="3158677"/>
            <a:ext cx="54999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800" dirty="0" smtClean="0">
                <a:solidFill>
                  <a:srgbClr val="002060"/>
                </a:solidFill>
                <a:latin typeface="Franklin Gothic Book" panose="020B0503020102020204" pitchFamily="34" charset="0"/>
              </a:rPr>
              <a:t>Благодаря Ви, че бяхте част от това космическо пътуване!</a:t>
            </a:r>
            <a:endParaRPr lang="bg-BG" sz="2800" dirty="0">
              <a:solidFill>
                <a:srgbClr val="002060"/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2050" name="Picture 2" descr="C:\Users\18\Desktop\Състезание ИТ\6 клас\Допълнителни изображения\2 gir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8720" y="2404543"/>
            <a:ext cx="2174342" cy="4476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9107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Click="0" advTm="5000">
        <p14:flash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33333E-6 L 0.19601 0.01181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92" y="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2000" r="-4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5536" y="4437112"/>
            <a:ext cx="66247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Черната дупка е област в пространство-времето, която не може да бъде напусната от нищо, дори от светлината. Общата теория на относителността предвижда, че достатъчно компактна маса би могла да деформира пространство-времето до такава степен, че да се образува черна дупка. Около черната дупка се образува математически определима повърхнина, наречена хоризонт на събитията, която маркира мястото, от което връщането е невъзможно.</a:t>
            </a:r>
            <a:endParaRPr lang="bg-BG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9324528" y="1700808"/>
            <a:ext cx="1008112" cy="93610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74157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0">
        <p:split orient="vert"/>
      </p:transition>
    </mc:Choice>
    <mc:Fallback>
      <p:transition spd="slow" advClick="0" advTm="2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5E-6 3.7037E-6 L -0.67725 0.0314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872" y="1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6" presetClass="entr" presetSubtype="21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8000" r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399872" y="404664"/>
            <a:ext cx="6348592" cy="4765635"/>
            <a:chOff x="2399872" y="717298"/>
            <a:chExt cx="6164186" cy="4453001"/>
          </a:xfrm>
        </p:grpSpPr>
        <p:sp>
          <p:nvSpPr>
            <p:cNvPr id="5" name="Explosion 2 4"/>
            <p:cNvSpPr/>
            <p:nvPr/>
          </p:nvSpPr>
          <p:spPr>
            <a:xfrm rot="1214368">
              <a:off x="2399872" y="717298"/>
              <a:ext cx="6164186" cy="4453001"/>
            </a:xfrm>
            <a:prstGeom prst="irregularSeal2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4" name="Rectangle 3"/>
            <p:cNvSpPr/>
            <p:nvPr/>
          </p:nvSpPr>
          <p:spPr>
            <a:xfrm>
              <a:off x="3180494" y="1928413"/>
              <a:ext cx="4067944" cy="22863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700" b="1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Слънчевата система е група астрономически обекти, включваща Слънцето и всички обекти на орбита около него — астероиди, комети, планети, планети-джуджета, спътници, междупланетарен прах и газ. Всички те са образувани при разпадането на молекулярен облак преди около 4,6 млрд. години.</a:t>
              </a:r>
              <a:endParaRPr lang="bg-BG" sz="1700" b="1" dirty="0">
                <a:solidFill>
                  <a:schemeClr val="accent3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4098" name="Picture 2" descr="C:\Users\18\Desktop\Състезание ИТ\6 клас\Допълнителни изображения\1 boy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9420" y="2418269"/>
            <a:ext cx="2220323" cy="440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5127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4.16667E-6 -4.07407E-6 L -0.2309 0.004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45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750"/>
                            </p:stCondLst>
                            <p:childTnLst>
                              <p:par>
                                <p:cTn id="8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2000" r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542213" y="-675456"/>
            <a:ext cx="7770726" cy="4855405"/>
            <a:chOff x="217669" y="-104132"/>
            <a:chExt cx="7770726" cy="4855405"/>
          </a:xfrm>
        </p:grpSpPr>
        <p:sp>
          <p:nvSpPr>
            <p:cNvPr id="6" name="Explosion 2 5"/>
            <p:cNvSpPr/>
            <p:nvPr/>
          </p:nvSpPr>
          <p:spPr>
            <a:xfrm rot="1026381">
              <a:off x="217669" y="-104132"/>
              <a:ext cx="7770726" cy="4855405"/>
            </a:xfrm>
            <a:prstGeom prst="irregularSeal2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4" name="Rectangle 3"/>
            <p:cNvSpPr/>
            <p:nvPr/>
          </p:nvSpPr>
          <p:spPr>
            <a:xfrm>
              <a:off x="1619672" y="984742"/>
              <a:ext cx="4392489" cy="267765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В астрономията свръхнова се отнася до няколко вида звездни експлозии, пораждащи изключително ярки обекти, които постепенно избледняват в течение на няколко седмици или месеци.</a:t>
              </a:r>
              <a:endParaRPr lang="bg-BG" sz="2400" b="1" dirty="0">
                <a:solidFill>
                  <a:schemeClr val="accent3">
                    <a:lumMod val="20000"/>
                    <a:lumOff val="80000"/>
                  </a:schemeClr>
                </a:solidFill>
              </a:endParaRPr>
            </a:p>
          </p:txBody>
        </p:sp>
      </p:grpSp>
      <p:pic>
        <p:nvPicPr>
          <p:cNvPr id="5122" name="Picture 2" descr="C:\Users\18\Desktop\Състезание ИТ\6 клас\Допълнителни изображения\2 gir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73837" y="2780928"/>
            <a:ext cx="1980292" cy="407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9121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0">
        <p:split orient="vert"/>
      </p:transition>
    </mc:Choice>
    <mc:Fallback>
      <p:transition spd="slow" advClick="0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7037E-7 L 0.24653 0.0071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26" y="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2000" r="-4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836712"/>
            <a:ext cx="640871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>
                    <a:lumMod val="95000"/>
                  </a:schemeClr>
                </a:solidFill>
              </a:rPr>
              <a:t>Слънчевата система включва и две области с концентрация на по-малки обекти. Астероидният пояс, разположен между орбитите на Марс и Юпитер, е сходен по състав на земеподобните планети, а намиращите се извън орбитата на Нептун транснептунови обекти са съставени главно от замръзнали вода, амоняк и метан. За пет обекта в тези две области се смята, че са достатъчно масивни, за да бъдат заоблени от собствената си гравитация, поради което са класифицирани като планети джуджета — това са Церера, Плутон, Хаумея, Макемаке и Ерида. </a:t>
            </a:r>
            <a:endParaRPr lang="bg-BG" sz="24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912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0">
        <p:split orient="vert"/>
      </p:transition>
    </mc:Choice>
    <mc:Fallback>
      <p:transition spd="slow" advClick="0" advTm="2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27000">
              <a:schemeClr val="accent1">
                <a:lumMod val="75000"/>
              </a:schemeClr>
            </a:gs>
            <a:gs pos="58000">
              <a:schemeClr val="accent1">
                <a:lumMod val="50000"/>
              </a:schemeClr>
            </a:gs>
            <a:gs pos="92000">
              <a:schemeClr val="tx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2267744" y="2396649"/>
            <a:ext cx="864096" cy="86409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" name="Oval 4"/>
          <p:cNvSpPr/>
          <p:nvPr/>
        </p:nvSpPr>
        <p:spPr>
          <a:xfrm>
            <a:off x="6372200" y="1208584"/>
            <a:ext cx="720080" cy="72008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4" name="Oval 3"/>
          <p:cNvSpPr/>
          <p:nvPr/>
        </p:nvSpPr>
        <p:spPr>
          <a:xfrm>
            <a:off x="3419872" y="1772816"/>
            <a:ext cx="2088232" cy="2232248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grpSp>
        <p:nvGrpSpPr>
          <p:cNvPr id="9" name="Group 8"/>
          <p:cNvGrpSpPr/>
          <p:nvPr/>
        </p:nvGrpSpPr>
        <p:grpSpPr>
          <a:xfrm>
            <a:off x="588577" y="-741970"/>
            <a:ext cx="8581350" cy="6277238"/>
            <a:chOff x="1411950" y="-3753207"/>
            <a:chExt cx="7681758" cy="6277238"/>
          </a:xfrm>
        </p:grpSpPr>
        <p:sp>
          <p:nvSpPr>
            <p:cNvPr id="8" name="Explosion 2 7"/>
            <p:cNvSpPr/>
            <p:nvPr/>
          </p:nvSpPr>
          <p:spPr>
            <a:xfrm rot="1567408">
              <a:off x="1411950" y="-3753207"/>
              <a:ext cx="7681758" cy="6277238"/>
            </a:xfrm>
            <a:prstGeom prst="irregularSeal2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634235" y="-2068203"/>
              <a:ext cx="4572000" cy="2970044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/>
              <a:r>
                <a:rPr lang="ru-RU" sz="1700" b="1" dirty="0" smtClean="0"/>
                <a:t>Меркурий е най-близката планета до Слънцето и е логично тя да е най-горещата, нали? Има един малък детайл обаче – атмосфера, която отсъства на Меркурий. Атмосферата на Венера е 100 пъти по-плътна от тази на Земята и при това почти изцяло е съставена от въглероден диоксид, който не пропуска отразената от планетата топлина. За сравнение температурата на Венера е около 470 градуса Целзиий, докато тази на Меркурий е „само“ 426 градуса.</a:t>
              </a:r>
              <a:endParaRPr lang="bg-BG" sz="1700" b="1" dirty="0"/>
            </a:p>
          </p:txBody>
        </p:sp>
      </p:grpSp>
      <p:pic>
        <p:nvPicPr>
          <p:cNvPr id="6147" name="Picture 3" descr="C:\Users\18\Desktop\Състезание ИТ\6 клас\Допълнителни изображения\1 bo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2996" y="2378781"/>
            <a:ext cx="2147800" cy="4265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3045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2000">
        <p:split orient="vert"/>
      </p:transition>
    </mc:Choice>
    <mc:Fallback>
      <p:transition spd="slow" advClick="0" advTm="22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3592 -0.12592 C -0.20416 -0.24537 -0.02795 -0.22662 0.03369 -0.08426 C 0.09549 0.05811 0.01893 0.27107 -0.13593 0.39005 C -0.29149 0.50949 -0.46753 0.49028 -0.52881 0.34792 C -0.59062 0.20533 -0.51458 -0.00671 -0.3592 -0.12592 Z " pathEditMode="relative" rAng="-1792942" ptsTypes="fffff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63" y="257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path" presetSubtype="0" accel="50000" decel="5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.18455 -0.26945 C 0.29514 -0.26945 0.38542 -0.18056 0.38542 -0.07061 C 0.38542 0.03981 0.29514 0.12963 0.18455 0.12963 C 0.07379 0.12963 -0.01631 0.03981 -0.01631 -0.07061 C -0.01631 -0.18056 0.07379 -0.26945 0.18455 -0.26945 Z " pathEditMode="relative" rAng="0" ptsTypes="fffff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16" presetClass="entr" presetSubtype="2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05556E-6 2.96296E-6 L -0.21979 -0.00625 " pathEditMode="relative" rAng="0" ptsTypes="AA">
                                      <p:cBhvr>
                                        <p:cTn id="14" dur="75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990" y="-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2000" r="-4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1537" y="692696"/>
            <a:ext cx="633670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Знаем, че Вселената е епична, обширна и непозната, а Земята – една малка прашинка. Съществуват черни дупки, които са милиарди пъти по-големи от нашето Слънце, което само по себе си е огромно и е едно от стотиците милиарди други звезди само в нашата галактика.</a:t>
            </a:r>
          </a:p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Постоянно ни казват, че космосът е гигантски, а ние самите – не. Често обаче дори не можем да си представим колко мащабна е Вселената, особено когато всичко се измерва в светлинни години. А 1 светлинна година е равна на 9 461 000 000 000 км.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8912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9000">
        <p:split orient="vert"/>
      </p:transition>
    </mc:Choice>
    <mc:Fallback>
      <p:transition spd="slow" advClick="0" advTm="19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32" y="692695"/>
            <a:ext cx="9756576" cy="5643291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816424"/>
              </p:ext>
            </p:extLst>
          </p:nvPr>
        </p:nvGraphicFramePr>
        <p:xfrm>
          <a:off x="1524000" y="1052737"/>
          <a:ext cx="6792415" cy="4662263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970345"/>
                <a:gridCol w="970345"/>
                <a:gridCol w="970345"/>
                <a:gridCol w="970345"/>
                <a:gridCol w="970345"/>
                <a:gridCol w="970345"/>
                <a:gridCol w="970345"/>
              </a:tblGrid>
              <a:tr h="987303">
                <a:tc>
                  <a:txBody>
                    <a:bodyPr/>
                    <a:lstStyle/>
                    <a:p>
                      <a:r>
                        <a:rPr lang="bg-BG" dirty="0" smtClean="0"/>
                        <a:t>Планета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диаметър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Маса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радиус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период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Дни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Бр. спътници</a:t>
                      </a:r>
                      <a:endParaRPr lang="bg-BG" dirty="0"/>
                    </a:p>
                  </a:txBody>
                  <a:tcPr/>
                </a:tc>
              </a:tr>
              <a:tr h="691112">
                <a:tc>
                  <a:txBody>
                    <a:bodyPr/>
                    <a:lstStyle/>
                    <a:p>
                      <a:r>
                        <a:rPr lang="bg-BG" dirty="0" smtClean="0"/>
                        <a:t>Меркурий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0,382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0,06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0,38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0,241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58,6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няма</a:t>
                      </a:r>
                      <a:endParaRPr lang="bg-BG" dirty="0"/>
                    </a:p>
                  </a:txBody>
                  <a:tcPr/>
                </a:tc>
              </a:tr>
              <a:tr h="691112">
                <a:tc>
                  <a:txBody>
                    <a:bodyPr/>
                    <a:lstStyle/>
                    <a:p>
                      <a:r>
                        <a:rPr lang="bg-BG" dirty="0" smtClean="0"/>
                        <a:t>Венера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0,949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0,82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0,72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0,615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-243*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няма</a:t>
                      </a:r>
                      <a:endParaRPr lang="bg-BG" dirty="0"/>
                    </a:p>
                  </a:txBody>
                  <a:tcPr/>
                </a:tc>
              </a:tr>
              <a:tr h="400406">
                <a:tc>
                  <a:txBody>
                    <a:bodyPr/>
                    <a:lstStyle/>
                    <a:p>
                      <a:r>
                        <a:rPr lang="bg-BG" dirty="0" smtClean="0"/>
                        <a:t>Земя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1,00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1,00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1,00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1,00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1,00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bg-BG" dirty="0"/>
                    </a:p>
                  </a:txBody>
                  <a:tcPr/>
                </a:tc>
              </a:tr>
              <a:tr h="400406">
                <a:tc>
                  <a:txBody>
                    <a:bodyPr/>
                    <a:lstStyle/>
                    <a:p>
                      <a:r>
                        <a:rPr lang="bg-BG" dirty="0" smtClean="0"/>
                        <a:t>Марс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0,53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0,11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1,52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1,88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1,03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bg-BG" dirty="0"/>
                    </a:p>
                  </a:txBody>
                  <a:tcPr/>
                </a:tc>
              </a:tr>
              <a:tr h="691112">
                <a:tc>
                  <a:txBody>
                    <a:bodyPr/>
                    <a:lstStyle/>
                    <a:p>
                      <a:r>
                        <a:rPr lang="bg-BG" dirty="0" smtClean="0"/>
                        <a:t>Юпитер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11,2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318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5,20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11,86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0,414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</a:t>
                      </a:r>
                      <a:endParaRPr lang="bg-BG" dirty="0"/>
                    </a:p>
                  </a:txBody>
                  <a:tcPr/>
                </a:tc>
              </a:tr>
              <a:tr h="400406">
                <a:tc>
                  <a:txBody>
                    <a:bodyPr/>
                    <a:lstStyle/>
                    <a:p>
                      <a:r>
                        <a:rPr lang="bg-BG" dirty="0" smtClean="0"/>
                        <a:t>Сатурн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9,41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95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9,54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29,46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0,426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62</a:t>
                      </a:r>
                      <a:endParaRPr lang="bg-BG" dirty="0"/>
                    </a:p>
                  </a:txBody>
                  <a:tcPr/>
                </a:tc>
              </a:tr>
              <a:tr h="400406">
                <a:tc>
                  <a:txBody>
                    <a:bodyPr/>
                    <a:lstStyle/>
                    <a:p>
                      <a:r>
                        <a:rPr lang="bg-BG" dirty="0" smtClean="0"/>
                        <a:t>Уран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3,98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14,6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19,22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84,01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0,718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</a:t>
                      </a:r>
                      <a:endParaRPr lang="bg-BG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968256"/>
              </p:ext>
            </p:extLst>
          </p:nvPr>
        </p:nvGraphicFramePr>
        <p:xfrm>
          <a:off x="1547664" y="5733256"/>
          <a:ext cx="6816082" cy="40175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73726"/>
                <a:gridCol w="973726"/>
                <a:gridCol w="973726"/>
                <a:gridCol w="973726"/>
                <a:gridCol w="973726"/>
                <a:gridCol w="973726"/>
                <a:gridCol w="973726"/>
              </a:tblGrid>
              <a:tr h="401758">
                <a:tc>
                  <a:txBody>
                    <a:bodyPr/>
                    <a:lstStyle/>
                    <a:p>
                      <a:r>
                        <a:rPr lang="bg-BG" dirty="0" smtClean="0"/>
                        <a:t>Нептун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3,81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17,2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30,06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164,79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0,671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13</a:t>
                      </a:r>
                      <a:endParaRPr lang="bg-BG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1119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0">
        <p:split orient="vert"/>
      </p:transition>
    </mc:Choice>
    <mc:Fallback>
      <p:transition spd="slow" advClick="0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681270" y="656692"/>
            <a:ext cx="5616624" cy="5472608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" name="Cloud 4"/>
          <p:cNvSpPr/>
          <p:nvPr/>
        </p:nvSpPr>
        <p:spPr>
          <a:xfrm>
            <a:off x="683568" y="3526904"/>
            <a:ext cx="3115479" cy="3096344"/>
          </a:xfrm>
          <a:prstGeom prst="clou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74284">
            <a:off x="5823516" y="3266077"/>
            <a:ext cx="3151187" cy="312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rapezoid 5"/>
          <p:cNvSpPr/>
          <p:nvPr/>
        </p:nvSpPr>
        <p:spPr>
          <a:xfrm>
            <a:off x="4226125" y="4293096"/>
            <a:ext cx="1080120" cy="1872208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grpSp>
        <p:nvGrpSpPr>
          <p:cNvPr id="12" name="Group 11"/>
          <p:cNvGrpSpPr/>
          <p:nvPr/>
        </p:nvGrpSpPr>
        <p:grpSpPr>
          <a:xfrm>
            <a:off x="3752020" y="656692"/>
            <a:ext cx="2016224" cy="3600400"/>
            <a:chOff x="3877514" y="638820"/>
            <a:chExt cx="2016224" cy="3600400"/>
          </a:xfrm>
        </p:grpSpPr>
        <p:grpSp>
          <p:nvGrpSpPr>
            <p:cNvPr id="17" name="Group 16"/>
            <p:cNvGrpSpPr/>
            <p:nvPr/>
          </p:nvGrpSpPr>
          <p:grpSpPr>
            <a:xfrm>
              <a:off x="3877514" y="638820"/>
              <a:ext cx="2016224" cy="3600400"/>
              <a:chOff x="3758073" y="332656"/>
              <a:chExt cx="2016224" cy="3600400"/>
            </a:xfrm>
          </p:grpSpPr>
          <p:sp>
            <p:nvSpPr>
              <p:cNvPr id="18" name="Oval 17"/>
              <p:cNvSpPr/>
              <p:nvPr/>
            </p:nvSpPr>
            <p:spPr>
              <a:xfrm>
                <a:off x="4370141" y="980728"/>
                <a:ext cx="792088" cy="295232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bg-BG"/>
              </a:p>
            </p:txBody>
          </p:sp>
          <p:sp>
            <p:nvSpPr>
              <p:cNvPr id="19" name="Moon 18"/>
              <p:cNvSpPr/>
              <p:nvPr/>
            </p:nvSpPr>
            <p:spPr>
              <a:xfrm rot="5400000">
                <a:off x="4201040" y="2276872"/>
                <a:ext cx="1130289" cy="2016224"/>
              </a:xfrm>
              <a:prstGeom prst="mo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bg-BG"/>
              </a:p>
            </p:txBody>
          </p:sp>
          <p:sp>
            <p:nvSpPr>
              <p:cNvPr id="20" name="Isosceles Triangle 19"/>
              <p:cNvSpPr/>
              <p:nvPr/>
            </p:nvSpPr>
            <p:spPr>
              <a:xfrm>
                <a:off x="4658172" y="332656"/>
                <a:ext cx="216024" cy="2232248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bg-BG"/>
              </a:p>
            </p:txBody>
          </p:sp>
        </p:grpSp>
        <p:pic>
          <p:nvPicPr>
            <p:cNvPr id="21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6037" y="2470606"/>
              <a:ext cx="407987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2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0202" y="3157669"/>
              <a:ext cx="407987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79" name="Picture 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57892" y="1782958"/>
              <a:ext cx="407987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22691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5000">
        <p:split orient="vert"/>
      </p:transition>
    </mc:Choice>
    <mc:Fallback>
      <p:transition spd="slow" advClick="0" advTm="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42" presetClass="path" presetSubtype="0" accel="50000" decel="5000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4.44444E-6 2.96296E-6 L 0.00573 -0.4145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20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533</Words>
  <Application>Microsoft Office PowerPoint</Application>
  <PresentationFormat>On-screen Show (4:3)</PresentationFormat>
  <Paragraphs>88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Слънчева система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Слънчева система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Слънчева система</dc:title>
  <dc:creator>18</dc:creator>
  <cp:lastModifiedBy>18</cp:lastModifiedBy>
  <cp:revision>12</cp:revision>
  <dcterms:created xsi:type="dcterms:W3CDTF">2019-05-15T06:00:16Z</dcterms:created>
  <dcterms:modified xsi:type="dcterms:W3CDTF">2019-05-15T07:27:50Z</dcterms:modified>
</cp:coreProperties>
</file>