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7" r:id="rId31"/>
    <p:sldId id="286" r:id="rId32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60"/>
  </p:normalViewPr>
  <p:slideViewPr>
    <p:cSldViewPr>
      <p:cViewPr varScale="1">
        <p:scale>
          <a:sx n="69" d="100"/>
          <a:sy n="69" d="100"/>
        </p:scale>
        <p:origin x="-85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E103CF-F2A3-48CD-A9ED-DC1C7FC0F5BC}" type="datetimeFigureOut">
              <a:rPr lang="bg-BG" smtClean="0"/>
              <a:t>6.6.2020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491111-1FAF-4630-BE7B-4054575941D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81814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91111-1FAF-4630-BE7B-4054575941D3}" type="slidenum">
              <a:rPr lang="bg-BG" smtClean="0"/>
              <a:t>18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33160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712E-5EDF-4B6C-B88F-14707F02138C}" type="datetimeFigureOut">
              <a:rPr lang="bg-BG" smtClean="0"/>
              <a:t>6.6.2020 г.</a:t>
            </a:fld>
            <a:endParaRPr lang="bg-BG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65A1B-B764-403D-AC38-4A67415931A9}" type="slidenum">
              <a:rPr lang="bg-BG" smtClean="0"/>
              <a:t>‹#›</a:t>
            </a:fld>
            <a:endParaRPr lang="bg-BG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712E-5EDF-4B6C-B88F-14707F02138C}" type="datetimeFigureOut">
              <a:rPr lang="bg-BG" smtClean="0"/>
              <a:t>6.6.2020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65A1B-B764-403D-AC38-4A67415931A9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712E-5EDF-4B6C-B88F-14707F02138C}" type="datetimeFigureOut">
              <a:rPr lang="bg-BG" smtClean="0"/>
              <a:t>6.6.2020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65A1B-B764-403D-AC38-4A67415931A9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712E-5EDF-4B6C-B88F-14707F02138C}" type="datetimeFigureOut">
              <a:rPr lang="bg-BG" smtClean="0"/>
              <a:t>6.6.2020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65A1B-B764-403D-AC38-4A67415931A9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712E-5EDF-4B6C-B88F-14707F02138C}" type="datetimeFigureOut">
              <a:rPr lang="bg-BG" smtClean="0"/>
              <a:t>6.6.2020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6A365A1B-B764-403D-AC38-4A67415931A9}" type="slidenum">
              <a:rPr lang="bg-BG" smtClean="0"/>
              <a:t>‹#›</a:t>
            </a:fld>
            <a:endParaRPr lang="bg-BG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712E-5EDF-4B6C-B88F-14707F02138C}" type="datetimeFigureOut">
              <a:rPr lang="bg-BG" smtClean="0"/>
              <a:t>6.6.2020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65A1B-B764-403D-AC38-4A67415931A9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712E-5EDF-4B6C-B88F-14707F02138C}" type="datetimeFigureOut">
              <a:rPr lang="bg-BG" smtClean="0"/>
              <a:t>6.6.2020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65A1B-B764-403D-AC38-4A67415931A9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712E-5EDF-4B6C-B88F-14707F02138C}" type="datetimeFigureOut">
              <a:rPr lang="bg-BG" smtClean="0"/>
              <a:t>6.6.2020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65A1B-B764-403D-AC38-4A67415931A9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712E-5EDF-4B6C-B88F-14707F02138C}" type="datetimeFigureOut">
              <a:rPr lang="bg-BG" smtClean="0"/>
              <a:t>6.6.2020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65A1B-B764-403D-AC38-4A67415931A9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712E-5EDF-4B6C-B88F-14707F02138C}" type="datetimeFigureOut">
              <a:rPr lang="bg-BG" smtClean="0"/>
              <a:t>6.6.2020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65A1B-B764-403D-AC38-4A67415931A9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712E-5EDF-4B6C-B88F-14707F02138C}" type="datetimeFigureOut">
              <a:rPr lang="bg-BG" smtClean="0"/>
              <a:t>6.6.2020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65A1B-B764-403D-AC38-4A67415931A9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612712E-5EDF-4B6C-B88F-14707F02138C}" type="datetimeFigureOut">
              <a:rPr lang="bg-BG" smtClean="0"/>
              <a:t>6.6.2020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A365A1B-B764-403D-AC38-4A67415931A9}" type="slidenum">
              <a:rPr lang="bg-BG" smtClean="0"/>
              <a:t>‹#›</a:t>
            </a:fld>
            <a:endParaRPr lang="bg-BG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g-BG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НАЦИОНАЛНО ВЪНШНО ОЦЕНЯВАНЕ 2019/2020 </a:t>
            </a:r>
            <a:endParaRPr lang="bg-BG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bg-BG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КАКВО ТРЯБВА ДА ЗНАЕМ И КАК ДА СЕ ПОДГОТВИМ</a:t>
            </a:r>
            <a:endParaRPr lang="bg-BG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21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Какъв е графикът ни за 15.06.2020 г. - понеделник</a:t>
            </a:r>
            <a:endParaRPr lang="bg-BG" dirty="0"/>
          </a:p>
        </p:txBody>
      </p:sp>
      <p:sp>
        <p:nvSpPr>
          <p:cNvPr id="3" name="Rectangle 2"/>
          <p:cNvSpPr/>
          <p:nvPr/>
        </p:nvSpPr>
        <p:spPr>
          <a:xfrm>
            <a:off x="683568" y="1484784"/>
            <a:ext cx="82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g-BG" dirty="0" smtClean="0">
                <a:solidFill>
                  <a:prstClr val="black"/>
                </a:solidFill>
              </a:rPr>
              <a:t>7 Г </a:t>
            </a:r>
            <a:r>
              <a:rPr lang="bg-BG" dirty="0">
                <a:solidFill>
                  <a:prstClr val="black"/>
                </a:solidFill>
              </a:rPr>
              <a:t>, 7 </a:t>
            </a:r>
            <a:r>
              <a:rPr lang="bg-BG" dirty="0" smtClean="0">
                <a:solidFill>
                  <a:prstClr val="black"/>
                </a:solidFill>
              </a:rPr>
              <a:t>Д ,7 Е и 7 Ж  </a:t>
            </a:r>
            <a:r>
              <a:rPr lang="bg-BG" dirty="0">
                <a:solidFill>
                  <a:prstClr val="black"/>
                </a:solidFill>
              </a:rPr>
              <a:t>клас от </a:t>
            </a:r>
            <a:r>
              <a:rPr lang="bg-BG" dirty="0" smtClean="0">
                <a:solidFill>
                  <a:prstClr val="black"/>
                </a:solidFill>
              </a:rPr>
              <a:t>долния  </a:t>
            </a:r>
            <a:r>
              <a:rPr lang="bg-BG" dirty="0">
                <a:solidFill>
                  <a:prstClr val="black"/>
                </a:solidFill>
              </a:rPr>
              <a:t>вход </a:t>
            </a:r>
            <a:r>
              <a:rPr lang="bg-BG" dirty="0" smtClean="0">
                <a:solidFill>
                  <a:prstClr val="black"/>
                </a:solidFill>
              </a:rPr>
              <a:t> до басейна и паметника на Иван Вазов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146" name="Picture 2" descr="C:\Users\User\Desktop\Снимки презентация НВО\Camera\IMG_20200605_0831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060848"/>
            <a:ext cx="3888432" cy="397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Снимки презентация НВО\Camera\IMG_20200605_0831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98" y="2078716"/>
            <a:ext cx="4053617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87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Какъв е графикът ни за 15.06.2020 г. - понеделник</a:t>
            </a:r>
            <a:endParaRPr lang="bg-BG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2132856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dirty="0" smtClean="0"/>
              <a:t>	При </a:t>
            </a:r>
            <a:r>
              <a:rPr lang="bg-BG" dirty="0" smtClean="0"/>
              <a:t>събирането пред двата входа спазвайте дистанция най-малко 1,5 м. един от друг. Не се скупчвайте на групи. Пазете се.</a:t>
            </a:r>
            <a:endParaRPr lang="bg-BG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017" y="2779187"/>
            <a:ext cx="6457950" cy="362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453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Какъв е графикът ни за 15.06.2020 г. - понеделник</a:t>
            </a:r>
            <a:endParaRPr lang="bg-BG" dirty="0"/>
          </a:p>
        </p:txBody>
      </p:sp>
      <p:sp>
        <p:nvSpPr>
          <p:cNvPr id="3" name="TextBox 2"/>
          <p:cNvSpPr txBox="1"/>
          <p:nvPr/>
        </p:nvSpPr>
        <p:spPr>
          <a:xfrm>
            <a:off x="827584" y="1844824"/>
            <a:ext cx="748883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dirty="0" smtClean="0"/>
              <a:t>	Влизането в училище  става един по един като спазвате дистанция най- малко 2 м. На всеки от вас ще бъде измерена температурата. Имайте търпение и спокойствие. Изчаквайте се. Изпитът няма да започне преди всички да са заели местата си. На входа влизате с поставена маска и показвате личната ученическа карта и служебната бележка.</a:t>
            </a:r>
          </a:p>
          <a:p>
            <a:r>
              <a:rPr lang="bg-BG" sz="2400" dirty="0"/>
              <a:t>	</a:t>
            </a:r>
            <a:r>
              <a:rPr lang="bg-BG" sz="2400" b="1" dirty="0" smtClean="0"/>
              <a:t>Моля ви! Тези от вас, които не се чувстват добре да го заявят на служебните лица на входа. Ще бъдат отделени за работа в отделна зала. Никой няма да бъде върнат!</a:t>
            </a:r>
            <a:endParaRPr lang="bg-BG" sz="2400" dirty="0"/>
          </a:p>
        </p:txBody>
      </p:sp>
    </p:spTree>
    <p:extLst>
      <p:ext uri="{BB962C8B-B14F-4D97-AF65-F5344CB8AC3E}">
        <p14:creationId xmlns:p14="http://schemas.microsoft.com/office/powerpoint/2010/main" val="70257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Какъв е графикът ни за 15.06.2020 г. - понеделник</a:t>
            </a:r>
            <a:endParaRPr lang="bg-BG" dirty="0"/>
          </a:p>
        </p:txBody>
      </p:sp>
      <p:sp>
        <p:nvSpPr>
          <p:cNvPr id="3" name="TextBox 2"/>
          <p:cNvSpPr txBox="1"/>
          <p:nvPr/>
        </p:nvSpPr>
        <p:spPr>
          <a:xfrm>
            <a:off x="470457" y="1412776"/>
            <a:ext cx="83529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	</a:t>
            </a:r>
            <a:r>
              <a:rPr lang="bg-BG" sz="2000" dirty="0" smtClean="0"/>
              <a:t>След входа по най-бързия начин намирате залата посочена в служебната ви бележка. Проверявате се в списъка закачен на вратата до стаята. </a:t>
            </a:r>
          </a:p>
          <a:p>
            <a:r>
              <a:rPr lang="bg-BG" sz="2000" dirty="0"/>
              <a:t>	</a:t>
            </a:r>
            <a:r>
              <a:rPr lang="bg-BG" sz="2000" dirty="0" smtClean="0"/>
              <a:t>При влизане задължително първо си дезинфекцирате ръцете с препарата поставен на входа и слагате телефона на перваза до прозореца.</a:t>
            </a:r>
          </a:p>
          <a:p>
            <a:r>
              <a:rPr lang="bg-BG" sz="2000" dirty="0"/>
              <a:t>	</a:t>
            </a:r>
            <a:r>
              <a:rPr lang="bg-BG" sz="2000" dirty="0" smtClean="0"/>
              <a:t>Тук квесторите </a:t>
            </a:r>
            <a:r>
              <a:rPr lang="bg-BG" sz="2000" dirty="0">
                <a:solidFill>
                  <a:prstClr val="white"/>
                </a:solidFill>
              </a:rPr>
              <a:t>отново </a:t>
            </a:r>
            <a:r>
              <a:rPr lang="bg-BG" sz="2000" dirty="0" smtClean="0"/>
              <a:t>ще проверят ученическите карти и служебните бележки. Те остават докрая на изпита във вас.</a:t>
            </a:r>
            <a:endParaRPr lang="bg-BG" sz="2000" dirty="0"/>
          </a:p>
        </p:txBody>
      </p:sp>
      <p:pic>
        <p:nvPicPr>
          <p:cNvPr id="1026" name="Picture 2" descr="C:\Users\User\Desktop\Снимки презентация НВО\Camera\IMG_20200605_0834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967321"/>
            <a:ext cx="4896544" cy="281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29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 smtClean="0"/>
              <a:t>Какво трябва да правим в изпитната зала</a:t>
            </a:r>
            <a:endParaRPr lang="bg-BG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1700808"/>
            <a:ext cx="8496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dirty="0" smtClean="0"/>
              <a:t>	Залите, в които ще се проведат изпитите вече са подредени. Отстоянието ви един от друг е най-малко 1,5 м. След като вече сте вътре търсите името си на една от масите. То е залепено на нея. Сядате. Там е вашето работно място.</a:t>
            </a:r>
            <a:endParaRPr lang="bg-BG" sz="2000" dirty="0"/>
          </a:p>
        </p:txBody>
      </p:sp>
      <p:pic>
        <p:nvPicPr>
          <p:cNvPr id="2051" name="Picture 3" descr="C:\Users\User\Desktop\Снимки презентация НВО\Camera\IMG_20200605_0837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01008"/>
            <a:ext cx="4032448" cy="325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Снимки презентация НВО\Camera\IMG_20200605_0836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7"/>
            <a:ext cx="4169768" cy="316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75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sz="3700" dirty="0"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</a:rPr>
              <a:t>Какво трябва да правим в изпитната зала</a:t>
            </a:r>
            <a:endParaRPr lang="bg-BG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1916832"/>
            <a:ext cx="8208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dirty="0" smtClean="0"/>
              <a:t>	Първо квесторите ще ви направят инструктаж как да работите по време на изпита. Той няма да се различава от това, което е описано в тази презентация и от този, който вече съм ви изпратил. След това ще ви раздадат изпитните комплекти.</a:t>
            </a:r>
            <a:endParaRPr lang="bg-BG" sz="2000" dirty="0"/>
          </a:p>
        </p:txBody>
      </p:sp>
    </p:spTree>
    <p:extLst>
      <p:ext uri="{BB962C8B-B14F-4D97-AF65-F5344CB8AC3E}">
        <p14:creationId xmlns:p14="http://schemas.microsoft.com/office/powerpoint/2010/main" val="58289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 smtClean="0"/>
              <a:t>Какво включва изпитния комплект ?</a:t>
            </a:r>
            <a:endParaRPr lang="bg-BG" dirty="0"/>
          </a:p>
        </p:txBody>
      </p:sp>
      <p:sp>
        <p:nvSpPr>
          <p:cNvPr id="3" name="TextBox 2"/>
          <p:cNvSpPr txBox="1"/>
          <p:nvPr/>
        </p:nvSpPr>
        <p:spPr>
          <a:xfrm>
            <a:off x="683568" y="1700808"/>
            <a:ext cx="8064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1.Голям жълт плик</a:t>
            </a:r>
          </a:p>
          <a:p>
            <a:r>
              <a:rPr lang="bg-BG" dirty="0" smtClean="0"/>
              <a:t>2. Среден по големина бял плик</a:t>
            </a:r>
          </a:p>
          <a:p>
            <a:r>
              <a:rPr lang="bg-BG" dirty="0" smtClean="0"/>
              <a:t>3. Малко бяло пликче</a:t>
            </a:r>
            <a:endParaRPr lang="bg-B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709486"/>
            <a:ext cx="6912768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0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sz="3700" dirty="0"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</a:rPr>
              <a:t>Какво включва изпитния комплект</a:t>
            </a:r>
            <a:endParaRPr lang="bg-BG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268760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dirty="0" smtClean="0"/>
              <a:t>3. Лист с указания за работа и прикрепена към него идентификационна бланка. Указанията са в горната част, а бланката отдолу.</a:t>
            </a:r>
            <a:endParaRPr lang="bg-BG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090273"/>
            <a:ext cx="3240360" cy="42910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3212976"/>
            <a:ext cx="51125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Преди започване на изпита трябва да попълните внимателно с </a:t>
            </a:r>
            <a:r>
              <a:rPr lang="bg-BG" b="1" dirty="0" smtClean="0">
                <a:solidFill>
                  <a:srgbClr val="FF0000"/>
                </a:solidFill>
              </a:rPr>
              <a:t>ПЕЧАТНИ БУКВИ </a:t>
            </a:r>
            <a:r>
              <a:rPr lang="bg-BG" dirty="0" smtClean="0">
                <a:solidFill>
                  <a:srgbClr val="FF0000"/>
                </a:solidFill>
              </a:rPr>
              <a:t>идентификационната бланка</a:t>
            </a:r>
            <a:r>
              <a:rPr lang="bg-BG" dirty="0" smtClean="0"/>
              <a:t>. Да я подпишете, без да я отделяте от листа. Тук трябва да впишете и входящия си номер и ЕГН. Преписвате ги от служебната бележка.</a:t>
            </a:r>
            <a:endParaRPr lang="bg-BG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663788" y="4005064"/>
            <a:ext cx="2988332" cy="144016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503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z="3300" dirty="0"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</a:rPr>
              <a:t>Какво включва изпитния </a:t>
            </a:r>
            <a:r>
              <a:rPr lang="bg-BG" sz="3300" dirty="0" smtClean="0"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</a:rPr>
              <a:t>комплект ?</a:t>
            </a:r>
            <a:endParaRPr lang="bg-BG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1556792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dirty="0" smtClean="0"/>
              <a:t>4.Листове за отговори по първи модул</a:t>
            </a:r>
            <a:endParaRPr lang="bg-BG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3517" y="2366886"/>
            <a:ext cx="4464497" cy="41404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54251" y="2475151"/>
            <a:ext cx="4464498" cy="392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34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sz="3700" dirty="0"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</a:rPr>
              <a:t>Какво включва изпитния </a:t>
            </a:r>
            <a:r>
              <a:rPr lang="bg-BG" sz="3700" dirty="0" smtClean="0"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</a:rPr>
              <a:t>комплект ?</a:t>
            </a:r>
            <a:endParaRPr lang="bg-BG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1340768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dirty="0" smtClean="0"/>
              <a:t>5. Свитък за белова и листове с надпис чернова за втори модул</a:t>
            </a:r>
            <a:endParaRPr lang="bg-BG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23728" y="332656"/>
            <a:ext cx="4680520" cy="784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94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 smtClean="0">
                <a:latin typeface="Times New Roman" pitchFamily="18" charset="0"/>
                <a:cs typeface="Times New Roman" pitchFamily="18" charset="0"/>
              </a:rPr>
              <a:t>Какво да правим в дните преди изпитите?</a:t>
            </a:r>
            <a:endParaRPr lang="bg-B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bg-BG" dirty="0" smtClean="0"/>
              <a:t>Забравете за учебниците, темите, записките, тетрадките, задачите! Излезте на чист въздух! Разходете се в парка!</a:t>
            </a:r>
            <a:endParaRPr lang="bg-BG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40968"/>
            <a:ext cx="8496944" cy="3456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684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Изпит</a:t>
            </a:r>
            <a:r>
              <a:rPr lang="bg-BG" dirty="0" smtClean="0"/>
              <a:t>ът</a:t>
            </a:r>
            <a:r>
              <a:rPr lang="bg-BG" dirty="0" smtClean="0"/>
              <a:t> </a:t>
            </a:r>
            <a:r>
              <a:rPr lang="bg-BG" dirty="0" smtClean="0"/>
              <a:t>започва</a:t>
            </a:r>
            <a:endParaRPr lang="bg-BG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1844824"/>
            <a:ext cx="878497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dirty="0" smtClean="0"/>
              <a:t>Първи модул</a:t>
            </a:r>
          </a:p>
          <a:p>
            <a:pPr marL="342900" indent="-342900">
              <a:buAutoNum type="arabicPeriod"/>
            </a:pPr>
            <a:r>
              <a:rPr lang="bg-BG" dirty="0" smtClean="0"/>
              <a:t>10-15 минути след 9.00 ч. ще получите от квесторите изпитните материали.</a:t>
            </a:r>
          </a:p>
          <a:p>
            <a:pPr marL="342900" indent="-342900">
              <a:buAutoNum type="arabicPeriod"/>
            </a:pPr>
            <a:r>
              <a:rPr lang="bg-BG" dirty="0" smtClean="0"/>
              <a:t>Изпитното време по части за всеки от предметите е разпределено по следния начин:</a:t>
            </a:r>
          </a:p>
          <a:p>
            <a:r>
              <a:rPr lang="bg-BG" dirty="0"/>
              <a:t> </a:t>
            </a:r>
            <a:r>
              <a:rPr lang="bg-BG" dirty="0" smtClean="0"/>
              <a:t>- </a:t>
            </a:r>
            <a:r>
              <a:rPr lang="en-US" dirty="0" smtClean="0"/>
              <a:t>I </a:t>
            </a:r>
            <a:r>
              <a:rPr lang="bg-BG" dirty="0" smtClean="0"/>
              <a:t>част по БЕЛ и математика 60 минути</a:t>
            </a:r>
          </a:p>
          <a:p>
            <a:pPr lvl="0"/>
            <a:r>
              <a:rPr lang="bg-BG" dirty="0"/>
              <a:t> </a:t>
            </a:r>
            <a:r>
              <a:rPr lang="bg-BG" dirty="0" smtClean="0"/>
              <a:t>- </a:t>
            </a:r>
            <a:r>
              <a:rPr lang="en-US" dirty="0" smtClean="0">
                <a:solidFill>
                  <a:prstClr val="white"/>
                </a:solidFill>
              </a:rPr>
              <a:t>II </a:t>
            </a:r>
            <a:r>
              <a:rPr lang="bg-BG" dirty="0">
                <a:solidFill>
                  <a:prstClr val="white"/>
                </a:solidFill>
              </a:rPr>
              <a:t>част по БЕЛ и математика </a:t>
            </a:r>
            <a:r>
              <a:rPr lang="bg-BG" dirty="0" smtClean="0">
                <a:solidFill>
                  <a:prstClr val="white"/>
                </a:solidFill>
              </a:rPr>
              <a:t>90 минути</a:t>
            </a:r>
          </a:p>
          <a:p>
            <a:pPr lvl="0"/>
            <a:r>
              <a:rPr lang="bg-BG" dirty="0" smtClean="0">
                <a:solidFill>
                  <a:prstClr val="white"/>
                </a:solidFill>
              </a:rPr>
              <a:t>3. Пише се с черен цвят на химикалката</a:t>
            </a:r>
          </a:p>
          <a:p>
            <a:pPr lvl="0"/>
            <a:r>
              <a:rPr lang="bg-BG" dirty="0" smtClean="0">
                <a:solidFill>
                  <a:prstClr val="white"/>
                </a:solidFill>
              </a:rPr>
              <a:t>4. Не преписвате върху изпитната си работа текста записан от квесторите на дъската</a:t>
            </a:r>
          </a:p>
          <a:p>
            <a:pPr lvl="0"/>
            <a:r>
              <a:rPr lang="bg-BG" dirty="0" smtClean="0">
                <a:solidFill>
                  <a:prstClr val="white"/>
                </a:solidFill>
              </a:rPr>
              <a:t>5. След приключване на работата ви по </a:t>
            </a:r>
            <a:r>
              <a:rPr lang="en-US" dirty="0">
                <a:solidFill>
                  <a:prstClr val="white"/>
                </a:solidFill>
              </a:rPr>
              <a:t>I </a:t>
            </a:r>
            <a:r>
              <a:rPr lang="bg-BG" dirty="0">
                <a:solidFill>
                  <a:prstClr val="white"/>
                </a:solidFill>
              </a:rPr>
              <a:t>част </a:t>
            </a:r>
            <a:r>
              <a:rPr lang="bg-BG" dirty="0" smtClean="0">
                <a:solidFill>
                  <a:prstClr val="white"/>
                </a:solidFill>
              </a:rPr>
              <a:t>откъсвате и поставяте в големия бял плик листа за отговори, след което с вдигане на ръка викате единия от квесторите и в негово присъствие залепяте плика и го оставяте до вас на масата.</a:t>
            </a:r>
            <a:endParaRPr lang="bg-BG" dirty="0">
              <a:solidFill>
                <a:prstClr val="white"/>
              </a:solidFill>
            </a:endParaRPr>
          </a:p>
          <a:p>
            <a:pPr algn="ctr"/>
            <a:r>
              <a:rPr lang="bg-BG" b="1" dirty="0" smtClean="0"/>
              <a:t>Втори модул</a:t>
            </a:r>
          </a:p>
          <a:p>
            <a:pPr marL="342900" indent="-342900">
              <a:buAutoNum type="arabicPeriod"/>
            </a:pPr>
            <a:r>
              <a:rPr lang="bg-BG" dirty="0" smtClean="0"/>
              <a:t>Изслушвате един път запис на текста за преразказ от аудионосител.</a:t>
            </a:r>
          </a:p>
          <a:p>
            <a:pPr marL="342900" indent="-342900">
              <a:buAutoNum type="arabicPeriod"/>
            </a:pPr>
            <a:r>
              <a:rPr lang="bg-BG" dirty="0" smtClean="0"/>
              <a:t>Квесторите раздават на всеки текста за самостоятелно запознаване в продължение на 15мин. От този момент започват да текат 90-те минути от втори модул. НЯМАТЕ ПРАВО ДА СИ ВОДИТЕ ЗАПИСКИ ПО ВРЕМЕ НА ТОВА ЧЕТЕНЕ. </a:t>
            </a:r>
          </a:p>
          <a:p>
            <a:pPr marL="342900" indent="-342900">
              <a:buAutoNum type="arabicPeriod"/>
            </a:pPr>
            <a:r>
              <a:rPr lang="bg-BG" dirty="0" smtClean="0"/>
              <a:t>След това имате 75 мин. Да напишете отговора на задачата по втори модул.</a:t>
            </a:r>
          </a:p>
          <a:p>
            <a:endParaRPr lang="bg-BG" b="1" dirty="0"/>
          </a:p>
        </p:txBody>
      </p:sp>
    </p:spTree>
    <p:extLst>
      <p:ext uri="{BB962C8B-B14F-4D97-AF65-F5344CB8AC3E}">
        <p14:creationId xmlns:p14="http://schemas.microsoft.com/office/powerpoint/2010/main" val="226508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Продължаваме напред</a:t>
            </a:r>
            <a:endParaRPr lang="bg-BG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1628800"/>
            <a:ext cx="87129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dirty="0" smtClean="0"/>
              <a:t>1.След </a:t>
            </a:r>
            <a:r>
              <a:rPr lang="ru-RU" dirty="0"/>
              <a:t>приключване на определеното време за работа по част </a:t>
            </a:r>
            <a:r>
              <a:rPr lang="en-US" dirty="0" smtClean="0"/>
              <a:t>II </a:t>
            </a:r>
            <a:r>
              <a:rPr lang="ru-RU" dirty="0" smtClean="0"/>
              <a:t> поставяте </a:t>
            </a:r>
            <a:r>
              <a:rPr lang="ru-RU" dirty="0"/>
              <a:t>свитъка за белова и листовете с надпис „чернова“ по БЕЛ </a:t>
            </a:r>
            <a:r>
              <a:rPr lang="ru-RU" dirty="0" smtClean="0"/>
              <a:t> </a:t>
            </a:r>
            <a:r>
              <a:rPr lang="ru-RU" dirty="0"/>
              <a:t>направо в индивидуалния </a:t>
            </a:r>
            <a:r>
              <a:rPr lang="ru-RU" dirty="0" smtClean="0"/>
              <a:t>плик(ЖЪЛТИЯ ПЛИК) </a:t>
            </a:r>
            <a:r>
              <a:rPr lang="ru-RU" dirty="0"/>
              <a:t>за изпитната работа, без да  го </a:t>
            </a:r>
            <a:r>
              <a:rPr lang="ru-RU" dirty="0" smtClean="0"/>
              <a:t>запечатвате. </a:t>
            </a:r>
            <a:endParaRPr lang="en-US" dirty="0" smtClean="0"/>
          </a:p>
          <a:p>
            <a:pPr algn="just"/>
            <a:r>
              <a:rPr lang="en-US" dirty="0" smtClean="0"/>
              <a:t>2</a:t>
            </a:r>
            <a:r>
              <a:rPr lang="bg-BG" dirty="0" smtClean="0"/>
              <a:t>. </a:t>
            </a:r>
            <a:r>
              <a:rPr lang="ru-RU" dirty="0"/>
              <a:t>Може да </a:t>
            </a:r>
            <a:r>
              <a:rPr lang="ru-RU" dirty="0" smtClean="0"/>
              <a:t>работите </a:t>
            </a:r>
            <a:r>
              <a:rPr lang="ru-RU" dirty="0"/>
              <a:t>върху изпитните материали, но </a:t>
            </a:r>
            <a:r>
              <a:rPr lang="ru-RU" dirty="0" smtClean="0"/>
              <a:t>отбелязвате </a:t>
            </a:r>
            <a:r>
              <a:rPr lang="ru-RU" dirty="0"/>
              <a:t>верните отговори САМО в изпитния комплект – лист за отговори и/или в свитъка за белова</a:t>
            </a:r>
            <a:r>
              <a:rPr lang="ru-RU" dirty="0">
                <a:solidFill>
                  <a:srgbClr val="FF0000"/>
                </a:solidFill>
              </a:rPr>
              <a:t>. Внимание! Изпитният </a:t>
            </a:r>
            <a:r>
              <a:rPr lang="ru-RU" dirty="0" smtClean="0">
                <a:solidFill>
                  <a:srgbClr val="FF0000"/>
                </a:solidFill>
              </a:rPr>
              <a:t>материал </a:t>
            </a:r>
            <a:r>
              <a:rPr lang="ru-RU" dirty="0">
                <a:solidFill>
                  <a:srgbClr val="FF0000"/>
                </a:solidFill>
              </a:rPr>
              <a:t>не се поставя и засекретява </a:t>
            </a:r>
            <a:r>
              <a:rPr lang="ru-RU" dirty="0" smtClean="0">
                <a:solidFill>
                  <a:srgbClr val="FF0000"/>
                </a:solidFill>
              </a:rPr>
              <a:t>в индивидуалния плик и няма да бъде проверяван.</a:t>
            </a:r>
          </a:p>
          <a:p>
            <a:pPr algn="just"/>
            <a:r>
              <a:rPr lang="ru-RU" dirty="0"/>
              <a:t>3.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/>
              <a:t>Нямате </a:t>
            </a:r>
            <a:r>
              <a:rPr lang="ru-RU" dirty="0"/>
              <a:t>право да се </a:t>
            </a:r>
            <a:r>
              <a:rPr lang="ru-RU" dirty="0" smtClean="0"/>
              <a:t>връщате </a:t>
            </a:r>
            <a:r>
              <a:rPr lang="ru-RU" dirty="0"/>
              <a:t>и да </a:t>
            </a:r>
            <a:r>
              <a:rPr lang="ru-RU" dirty="0" smtClean="0"/>
              <a:t>работите </a:t>
            </a:r>
            <a:r>
              <a:rPr lang="ru-RU" dirty="0"/>
              <a:t>върху листа за отговори или свитъка за белова на приключила вече част. </a:t>
            </a:r>
            <a:endParaRPr lang="ru-RU" dirty="0" smtClean="0"/>
          </a:p>
          <a:p>
            <a:pPr algn="just"/>
            <a:r>
              <a:rPr lang="ru-RU" dirty="0" smtClean="0"/>
              <a:t>4.Като използвате </a:t>
            </a:r>
            <a:r>
              <a:rPr lang="ru-RU" dirty="0"/>
              <a:t>българската азбука (кирилица), </a:t>
            </a:r>
            <a:r>
              <a:rPr lang="ru-RU" dirty="0" smtClean="0"/>
              <a:t>записвате </a:t>
            </a:r>
            <a:r>
              <a:rPr lang="ru-RU" dirty="0"/>
              <a:t>четливо отговорите на български език </a:t>
            </a:r>
            <a:r>
              <a:rPr lang="ru-RU" dirty="0" smtClean="0"/>
              <a:t>. </a:t>
            </a:r>
            <a:endParaRPr lang="ru-RU" dirty="0" smtClean="0"/>
          </a:p>
          <a:p>
            <a:pPr algn="just"/>
            <a:r>
              <a:rPr lang="ru-RU" dirty="0" smtClean="0"/>
              <a:t>5. </a:t>
            </a:r>
            <a:r>
              <a:rPr lang="ru-RU" dirty="0"/>
              <a:t>Не </a:t>
            </a:r>
            <a:r>
              <a:rPr lang="ru-RU" dirty="0" smtClean="0"/>
              <a:t>шумите </a:t>
            </a:r>
            <a:r>
              <a:rPr lang="ru-RU" dirty="0"/>
              <a:t>и не </a:t>
            </a:r>
            <a:r>
              <a:rPr lang="ru-RU" dirty="0" smtClean="0"/>
              <a:t>извършвате </a:t>
            </a:r>
            <a:r>
              <a:rPr lang="ru-RU" dirty="0"/>
              <a:t>действия, които нарушават нормалното протичане на изпита. </a:t>
            </a:r>
            <a:r>
              <a:rPr lang="ru-RU" dirty="0" smtClean="0"/>
              <a:t> При </a:t>
            </a:r>
            <a:r>
              <a:rPr lang="ru-RU" dirty="0"/>
              <a:t>необходимост </a:t>
            </a:r>
            <a:r>
              <a:rPr lang="ru-RU" dirty="0" smtClean="0"/>
              <a:t>получавате </a:t>
            </a:r>
            <a:r>
              <a:rPr lang="ru-RU" dirty="0"/>
              <a:t>допълнителни листове за чернова, като това се отбелязва от квесторите в протокола. </a:t>
            </a:r>
            <a:r>
              <a:rPr lang="ru-RU" dirty="0" smtClean="0"/>
              <a:t> </a:t>
            </a:r>
            <a:endParaRPr lang="bg-B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01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Продължаваме напред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7584" y="1700808"/>
            <a:ext cx="77048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 Не </a:t>
            </a:r>
            <a:r>
              <a:rPr lang="ru-RU" dirty="0" smtClean="0"/>
              <a:t>напускате </a:t>
            </a:r>
            <a:r>
              <a:rPr lang="ru-RU" dirty="0"/>
              <a:t>изпитната зала преди приключване на работата върху съответната част, ако тя е с продължителност до 60 минути. В случаите, когато частта е с продължителност 90 минути, излизането от изпитната зала е възможно след изтичане на първите 60 минути от работата върху съответния част.  </a:t>
            </a:r>
            <a:endParaRPr lang="ru-RU" dirty="0" smtClean="0"/>
          </a:p>
          <a:p>
            <a:r>
              <a:rPr lang="ru-RU" dirty="0" smtClean="0"/>
              <a:t> </a:t>
            </a:r>
            <a:r>
              <a:rPr lang="ru-RU" dirty="0"/>
              <a:t>Може да </a:t>
            </a:r>
            <a:r>
              <a:rPr lang="ru-RU" dirty="0" smtClean="0"/>
              <a:t>напуснете </a:t>
            </a:r>
            <a:r>
              <a:rPr lang="ru-RU" dirty="0"/>
              <a:t>залата и сградата не по-рано от първите 60 минути на част 1, както и по всяко време след това, в случай че е приключил окончателно и е предал надлежно запечатана изпитната си работа.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084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 smtClean="0"/>
              <a:t>Какво нямаме право да правим в залата по време на изпита</a:t>
            </a:r>
            <a:endParaRPr lang="bg-BG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1628800"/>
            <a:ext cx="888700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Отстранява </a:t>
            </a:r>
            <a:r>
              <a:rPr lang="ru-RU" b="1" dirty="0"/>
              <a:t>се от НВО и напуска сградата на училището ученик, който</a:t>
            </a:r>
            <a:r>
              <a:rPr lang="ru-RU" b="1" dirty="0" smtClean="0"/>
              <a:t>:</a:t>
            </a:r>
          </a:p>
          <a:p>
            <a:pPr algn="just"/>
            <a:r>
              <a:rPr lang="ru-RU" dirty="0" smtClean="0"/>
              <a:t>1</a:t>
            </a:r>
            <a:r>
              <a:rPr lang="ru-RU" dirty="0"/>
              <a:t>. преписва от хартиен носител; </a:t>
            </a:r>
            <a:endParaRPr lang="ru-RU" dirty="0" smtClean="0"/>
          </a:p>
          <a:p>
            <a:pPr algn="just"/>
            <a:r>
              <a:rPr lang="ru-RU" dirty="0" smtClean="0"/>
              <a:t>2</a:t>
            </a:r>
            <a:r>
              <a:rPr lang="ru-RU" dirty="0"/>
              <a:t>. преписва от данни, съдържащи се в технически устройства (мобилни телефони, калкулатори, таблети и др</a:t>
            </a:r>
            <a:r>
              <a:rPr lang="ru-RU" dirty="0" smtClean="0"/>
              <a:t>.);</a:t>
            </a:r>
          </a:p>
          <a:p>
            <a:pPr algn="just"/>
            <a:r>
              <a:rPr lang="ru-RU" dirty="0" smtClean="0"/>
              <a:t>3</a:t>
            </a:r>
            <a:r>
              <a:rPr lang="ru-RU" dirty="0"/>
              <a:t>. преписва от работата на друг ученик; </a:t>
            </a:r>
            <a:endParaRPr lang="ru-RU" dirty="0" smtClean="0"/>
          </a:p>
          <a:p>
            <a:pPr algn="just"/>
            <a:r>
              <a:rPr lang="ru-RU" dirty="0" smtClean="0"/>
              <a:t>4</a:t>
            </a:r>
            <a:r>
              <a:rPr lang="ru-RU" dirty="0"/>
              <a:t>. използва мобилен телефон или друго техническо средство за комуникация; </a:t>
            </a:r>
            <a:endParaRPr lang="ru-RU" dirty="0" smtClean="0"/>
          </a:p>
          <a:p>
            <a:pPr algn="just"/>
            <a:r>
              <a:rPr lang="ru-RU" dirty="0" smtClean="0"/>
              <a:t>5</a:t>
            </a:r>
            <a:r>
              <a:rPr lang="ru-RU" dirty="0"/>
              <a:t>. изнася извън залата изпитни материали или информация за съдържанието им. Изпитната работа на отстранения ученик не се оценява. </a:t>
            </a:r>
            <a:endParaRPr lang="ru-RU" dirty="0" smtClean="0"/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 </a:t>
            </a:r>
            <a:r>
              <a:rPr lang="ru-RU" dirty="0"/>
              <a:t>Не нарушава анонимността на изпитната работа, в т.ч. и на листовете с надпис „чернова“, не поставя знаци, не записва име или имена (с изключение на онези, които са част от изпитния материал и може или трябва да бъдат отбелязани в свитъка за белова). Не се оценява изпитна работа, за която е установено нарушаване на изискванията за анонимност. </a:t>
            </a:r>
            <a:endParaRPr lang="ru-RU" dirty="0" smtClean="0"/>
          </a:p>
          <a:p>
            <a:pPr algn="just"/>
            <a:r>
              <a:rPr lang="ru-RU" dirty="0" smtClean="0"/>
              <a:t> </a:t>
            </a:r>
            <a:r>
              <a:rPr lang="ru-RU" dirty="0"/>
              <a:t>В случай че ученикът напусне сградата, не се допуска обратно в нея до края на изпитния ден. </a:t>
            </a:r>
          </a:p>
          <a:p>
            <a:r>
              <a:rPr lang="ru-RU" dirty="0"/>
              <a:t> 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65771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 smtClean="0"/>
              <a:t>Какво правим след като сме приключили</a:t>
            </a:r>
            <a:endParaRPr lang="bg-BG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1772816"/>
            <a:ext cx="820891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Предава изпитната си работа, без да напуска работното място, като под прякото наблюдение на квестора: </a:t>
            </a:r>
            <a:endParaRPr lang="ru-RU" b="1" dirty="0" smtClean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ru-RU" dirty="0"/>
              <a:t>П</a:t>
            </a:r>
            <a:r>
              <a:rPr lang="ru-RU" dirty="0" smtClean="0"/>
              <a:t>редоставя </a:t>
            </a:r>
            <a:r>
              <a:rPr lang="ru-RU" dirty="0"/>
              <a:t>на квестора за проверка и за подпис попълнената идентификационна бланка; </a:t>
            </a:r>
            <a:endParaRPr lang="ru-RU" dirty="0" smtClean="0"/>
          </a:p>
          <a:p>
            <a:pPr marL="342900" indent="-342900">
              <a:buAutoNum type="arabicPeriod"/>
            </a:pPr>
            <a:r>
              <a:rPr lang="ru-RU" dirty="0"/>
              <a:t>О</a:t>
            </a:r>
            <a:r>
              <a:rPr lang="ru-RU" dirty="0" smtClean="0"/>
              <a:t>тделя </a:t>
            </a:r>
            <a:r>
              <a:rPr lang="ru-RU" dirty="0"/>
              <a:t>внимателно идентификационна бланка от листа с указанията за работа</a:t>
            </a:r>
            <a:r>
              <a:rPr lang="ru-RU" dirty="0" smtClean="0"/>
              <a:t>;</a:t>
            </a:r>
          </a:p>
          <a:p>
            <a:pPr marL="342900" indent="-342900">
              <a:buAutoNum type="arabicPeriod"/>
            </a:pPr>
            <a:r>
              <a:rPr lang="ru-RU" dirty="0" smtClean="0"/>
              <a:t> </a:t>
            </a:r>
            <a:r>
              <a:rPr lang="ru-RU" dirty="0"/>
              <a:t>П</a:t>
            </a:r>
            <a:r>
              <a:rPr lang="ru-RU" dirty="0" smtClean="0"/>
              <a:t>оставя </a:t>
            </a:r>
            <a:r>
              <a:rPr lang="ru-RU" dirty="0"/>
              <a:t>идентификационна бланка в малкия плик и го залепва; </a:t>
            </a:r>
            <a:endParaRPr lang="ru-RU" dirty="0" smtClean="0"/>
          </a:p>
          <a:p>
            <a:r>
              <a:rPr lang="ru-RU" dirty="0" smtClean="0"/>
              <a:t>4.    Поставя </a:t>
            </a:r>
            <a:r>
              <a:rPr lang="ru-RU" dirty="0"/>
              <a:t>в индивидуалния плик за изпитната работа малкия плик с идентификационната бланка, запечатаният вече плик с част 1, свитъка за белова и листовете с надпис „чернова“ по БЕЛ </a:t>
            </a:r>
            <a:r>
              <a:rPr lang="ru-RU" dirty="0" smtClean="0"/>
              <a:t>, </a:t>
            </a:r>
            <a:r>
              <a:rPr lang="ru-RU" dirty="0"/>
              <a:t>след което залепва индивидуалния плик; в плика с индивидуалната изпитна работа следва </a:t>
            </a:r>
            <a:r>
              <a:rPr lang="ru-RU" dirty="0" smtClean="0"/>
              <a:t>да </a:t>
            </a:r>
            <a:r>
              <a:rPr lang="ru-RU" dirty="0"/>
              <a:t>постави и частите от изпитния комплект (листа за отговори и/или свитъкът за белова), върху които не е работил; </a:t>
            </a:r>
            <a:endParaRPr lang="ru-RU" dirty="0" smtClean="0"/>
          </a:p>
          <a:p>
            <a:r>
              <a:rPr lang="ru-RU" dirty="0" smtClean="0"/>
              <a:t>5</a:t>
            </a:r>
            <a:r>
              <a:rPr lang="ru-RU" dirty="0"/>
              <a:t>. </a:t>
            </a:r>
            <a:r>
              <a:rPr lang="ru-RU" dirty="0" smtClean="0"/>
              <a:t>Предава </a:t>
            </a:r>
            <a:r>
              <a:rPr lang="ru-RU" dirty="0"/>
              <a:t>на квестора извън залепения плик с индивидуалната изпитна работа изпитните материали, листа с указания за </a:t>
            </a:r>
            <a:r>
              <a:rPr lang="ru-RU" dirty="0" smtClean="0"/>
              <a:t>работа</a:t>
            </a:r>
            <a:r>
              <a:rPr lang="ru-RU" dirty="0"/>
              <a:t>.</a:t>
            </a:r>
            <a:r>
              <a:rPr lang="ru-RU" dirty="0" smtClean="0"/>
              <a:t> </a:t>
            </a:r>
            <a:endParaRPr lang="ru-RU" dirty="0" smtClean="0"/>
          </a:p>
          <a:p>
            <a:r>
              <a:rPr lang="ru-RU" dirty="0" smtClean="0"/>
              <a:t>6.  </a:t>
            </a:r>
            <a:r>
              <a:rPr lang="ru-RU" dirty="0"/>
              <a:t>Подписва се в протокола и незабавно напуска залата и сградата. 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29619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 smtClean="0"/>
              <a:t>Как приключват нещата нагледно</a:t>
            </a:r>
            <a:endParaRPr lang="bg-BG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3236913" cy="429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9552" y="4725144"/>
            <a:ext cx="2736304" cy="10081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5" name="TextBox 4"/>
          <p:cNvSpPr txBox="1"/>
          <p:nvPr/>
        </p:nvSpPr>
        <p:spPr>
          <a:xfrm>
            <a:off x="4067944" y="1700808"/>
            <a:ext cx="4752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dirty="0" smtClean="0">
                <a:solidFill>
                  <a:srgbClr val="FF0000"/>
                </a:solidFill>
              </a:rPr>
              <a:t>След откъсването си идентификационната бланка отива в малкия бял </a:t>
            </a:r>
            <a:r>
              <a:rPr lang="bg-BG" dirty="0" smtClean="0">
                <a:solidFill>
                  <a:srgbClr val="FF0000"/>
                </a:solidFill>
              </a:rPr>
              <a:t>плик. Залепването му е в присъствие на квестора след края на двата модула.</a:t>
            </a:r>
            <a:endParaRPr lang="bg-BG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537012"/>
            <a:ext cx="3384376" cy="2376264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3275856" y="4725144"/>
            <a:ext cx="2232248" cy="36004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917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z="3700" dirty="0"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</a:rPr>
              <a:t>Как приключват нещата нагледно</a:t>
            </a:r>
            <a:endParaRPr lang="bg-B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40568" y="2636912"/>
            <a:ext cx="4320479" cy="28803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024844"/>
            <a:ext cx="4104456" cy="44284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3608" y="1340768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>
                <a:solidFill>
                  <a:srgbClr val="FF0000"/>
                </a:solidFill>
              </a:rPr>
              <a:t>Листа за отговори от първи модул се поставя в големи я бял плик и се </a:t>
            </a:r>
            <a:r>
              <a:rPr lang="bg-BG" dirty="0" smtClean="0">
                <a:solidFill>
                  <a:srgbClr val="FF0000"/>
                </a:solidFill>
              </a:rPr>
              <a:t>залепва </a:t>
            </a:r>
            <a:r>
              <a:rPr lang="bg-BG" dirty="0" smtClean="0">
                <a:solidFill>
                  <a:srgbClr val="FF0000"/>
                </a:solidFill>
              </a:rPr>
              <a:t>в присъствието на квестор след първите 60 мин.</a:t>
            </a:r>
            <a:endParaRPr lang="bg-BG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843808" y="4725144"/>
            <a:ext cx="2664296" cy="504056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802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z="3700" dirty="0"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</a:rPr>
              <a:t>Как приключват нещата нагледно</a:t>
            </a:r>
            <a:endParaRPr lang="bg-B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0748"/>
            <a:ext cx="2952328" cy="15481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87" y="2852936"/>
            <a:ext cx="2943053" cy="36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160748"/>
            <a:ext cx="3991372" cy="529258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2586220" y="4083197"/>
            <a:ext cx="2489836" cy="504056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267744" y="1934834"/>
            <a:ext cx="2808312" cy="1062118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23528" y="116074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Вътре е идент. бланка</a:t>
            </a:r>
            <a:endParaRPr lang="bg-BG" dirty="0"/>
          </a:p>
        </p:txBody>
      </p:sp>
      <p:sp>
        <p:nvSpPr>
          <p:cNvPr id="13" name="TextBox 12"/>
          <p:cNvSpPr txBox="1"/>
          <p:nvPr/>
        </p:nvSpPr>
        <p:spPr>
          <a:xfrm>
            <a:off x="179512" y="5661248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dirty="0" smtClean="0"/>
              <a:t>Вътре е  листа за отговори от първи модул.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63018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z="3700" dirty="0"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</a:rPr>
              <a:t>Как приключват нещата нагледно</a:t>
            </a:r>
            <a:endParaRPr lang="bg-B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160748"/>
            <a:ext cx="3991372" cy="52925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220" y="1687452"/>
            <a:ext cx="4077744" cy="3024336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2586220" y="4083197"/>
            <a:ext cx="2489836" cy="504056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355976" y="4869160"/>
            <a:ext cx="3991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dirty="0" smtClean="0"/>
              <a:t>Тук вече са двата бели плика</a:t>
            </a:r>
            <a:endParaRPr lang="bg-BG" dirty="0"/>
          </a:p>
        </p:txBody>
      </p:sp>
      <p:sp>
        <p:nvSpPr>
          <p:cNvPr id="7" name="TextBox 6"/>
          <p:cNvSpPr txBox="1"/>
          <p:nvPr/>
        </p:nvSpPr>
        <p:spPr>
          <a:xfrm>
            <a:off x="539552" y="5373216"/>
            <a:ext cx="46805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При тях слагаме свитъка с отговора ни от втори модул и листите за чернова, ако сме ползвали такива и в присъствието  на квестор </a:t>
            </a:r>
            <a:r>
              <a:rPr lang="bg-BG" dirty="0" smtClean="0"/>
              <a:t>залепваме </a:t>
            </a:r>
            <a:r>
              <a:rPr lang="bg-BG" dirty="0" smtClean="0"/>
              <a:t>жълтия </a:t>
            </a:r>
            <a:r>
              <a:rPr lang="bg-BG" dirty="0" smtClean="0"/>
              <a:t>плик подписваме се на квесторския протокол </a:t>
            </a:r>
            <a:r>
              <a:rPr lang="bg-BG" dirty="0" smtClean="0"/>
              <a:t>и си тръгваме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43694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 smtClean="0"/>
              <a:t>17.06.2020 - изпит по математика</a:t>
            </a:r>
            <a:endParaRPr lang="bg-BG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916832"/>
            <a:ext cx="81369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dirty="0" smtClean="0"/>
              <a:t>	</a:t>
            </a:r>
            <a:r>
              <a:rPr lang="bg-BG" sz="2000" dirty="0" smtClean="0"/>
              <a:t>Тук всичко се повтаря както при изпита по БЕЛ. Разликата е, че ще получите и лист с формули, който ще използвате по време на двата модула. Този лист не влиза в големия жълт плик накрая, а заедно с изпитните материали след края на изпита се връща на квестора.</a:t>
            </a:r>
          </a:p>
          <a:p>
            <a:pPr algn="just"/>
            <a:r>
              <a:rPr lang="bg-BG" sz="2000" dirty="0"/>
              <a:t>	</a:t>
            </a:r>
            <a:r>
              <a:rPr lang="bg-BG" sz="2000" dirty="0" smtClean="0"/>
              <a:t>За този изпит можете да си носите от вкъщи черен молив, гума, линия, пергел и триъгълник.</a:t>
            </a:r>
            <a:endParaRPr lang="bg-BG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4343788"/>
            <a:ext cx="813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dirty="0" smtClean="0">
                <a:solidFill>
                  <a:srgbClr val="FF0000"/>
                </a:solidFill>
              </a:rPr>
              <a:t>ВНИМАНИЕ! УЧЕНИЦИТЕ ОТ 7 Г, 7 Д, 7 Е И 7 Ж КЛАС И ПРИ ДВАТА ИЗПИТА ВЛИЗАТ ПРЕЗ ВХОДА НА УЧИЛИЩЕТО ДО БАСЕЙНА, НО ИЗЛИЗАТ ПРЕЗ ГОРНИЯ ВХОД ДО КАФЕТО. </a:t>
            </a:r>
            <a:endParaRPr lang="bg-BG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33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Покарайте колело!</a:t>
            </a:r>
            <a:endParaRPr lang="bg-BG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20" y="1340768"/>
            <a:ext cx="7905328" cy="5298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081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smtClean="0"/>
              <a:t>ЗА ВЪПРОСИ И УТОЧНЕНИЯ ИМАТЕ ЦЯЛА СЕДМИЦА</a:t>
            </a:r>
            <a:endParaRPr lang="bg-BG" dirty="0"/>
          </a:p>
        </p:txBody>
      </p:sp>
      <p:sp>
        <p:nvSpPr>
          <p:cNvPr id="3" name="TextBox 2"/>
          <p:cNvSpPr txBox="1"/>
          <p:nvPr/>
        </p:nvSpPr>
        <p:spPr>
          <a:xfrm>
            <a:off x="539552" y="1988840"/>
            <a:ext cx="82089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4000" dirty="0" smtClean="0"/>
              <a:t>ДИМИТЪР ДИМИТРОВ</a:t>
            </a:r>
          </a:p>
          <a:p>
            <a:r>
              <a:rPr lang="bg-BG" sz="4000" dirty="0" smtClean="0"/>
              <a:t>ТЕЛ: 0878 658 246</a:t>
            </a:r>
          </a:p>
          <a:p>
            <a:r>
              <a:rPr lang="bg-BG" sz="4000" dirty="0" smtClean="0"/>
              <a:t>Е-МЕЙЛ:</a:t>
            </a:r>
            <a:r>
              <a:rPr lang="en-US" sz="4000" dirty="0" smtClean="0"/>
              <a:t> mitko_tm@abv.bg</a:t>
            </a:r>
            <a:endParaRPr lang="bg-BG" sz="4000" dirty="0"/>
          </a:p>
        </p:txBody>
      </p:sp>
    </p:spTree>
    <p:extLst>
      <p:ext uri="{BB962C8B-B14F-4D97-AF65-F5344CB8AC3E}">
        <p14:creationId xmlns:p14="http://schemas.microsoft.com/office/powerpoint/2010/main" val="104781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>
                <a:solidFill>
                  <a:srgbClr val="FF0000"/>
                </a:solidFill>
              </a:rPr>
              <a:t>Важно !!!</a:t>
            </a:r>
            <a:endParaRPr lang="bg-BG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504" y="1412776"/>
            <a:ext cx="9036496" cy="427809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bg-BG" sz="3200" b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Ръководството на училището </a:t>
            </a:r>
            <a:r>
              <a:rPr lang="bg-BG" sz="32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пожелава на всички седмоклосници успешно представяне на изпитите и няма да крием, че наесен ви очакваме отново при нас. И винаги помнете и носете в себе си девиза на най-хубавото училище в Плевенска (и не само) област:</a:t>
            </a:r>
          </a:p>
          <a:p>
            <a:pPr algn="ctr"/>
            <a:r>
              <a:rPr lang="bg-BG" sz="4000" b="1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НИЕ НЕ СМЕ НАЙ-ДОБРИТЕ, НО ПО-ДОБРИ ОТ НАС НЯМА!</a:t>
            </a:r>
            <a:endParaRPr lang="en-US" sz="4000" b="1" cap="none" spc="0" dirty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630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 smtClean="0"/>
              <a:t>Излезте и се разходете сред природата</a:t>
            </a:r>
            <a:endParaRPr lang="bg-B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556792"/>
            <a:ext cx="7560840" cy="37444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5576" y="5589240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dirty="0" smtClean="0"/>
              <a:t>Освободете съзнанието си и дайте на мозъчетата си почивка. </a:t>
            </a:r>
          </a:p>
          <a:p>
            <a:pPr algn="ctr"/>
            <a:r>
              <a:rPr lang="bg-BG" dirty="0" smtClean="0"/>
              <a:t>Заредете се с енергия. 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95149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708" y="188640"/>
            <a:ext cx="5996185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35696" y="4797152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dirty="0" smtClean="0">
                <a:latin typeface="Times New Roman" pitchFamily="18" charset="0"/>
                <a:cs typeface="Times New Roman" pitchFamily="18" charset="0"/>
              </a:rPr>
              <a:t>А! Генерала се появи в презентацията!</a:t>
            </a:r>
            <a:endParaRPr lang="bg-BG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3184" y="332656"/>
            <a:ext cx="2850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600" b="1" dirty="0" smtClean="0">
                <a:solidFill>
                  <a:schemeClr val="bg1"/>
                </a:solidFill>
              </a:rPr>
              <a:t>НИКОЙ</a:t>
            </a:r>
            <a:endParaRPr lang="bg-BG" sz="36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35696" y="566124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ТЕЗИ МЕРКИ ОТПАДНАХА!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47049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 smtClean="0"/>
              <a:t>В дните преди двата изпита заспиване не по- късно от 22.00 ч.</a:t>
            </a:r>
            <a:endParaRPr lang="bg-BG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25424"/>
            <a:ext cx="7272808" cy="4239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420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 smtClean="0">
                <a:latin typeface="Times New Roman" pitchFamily="18" charset="0"/>
                <a:cs typeface="Times New Roman" pitchFamily="18" charset="0"/>
              </a:rPr>
              <a:t>Какъв е графикът ни за 15.06.2020 г. - понеделник</a:t>
            </a:r>
            <a:endParaRPr lang="bg-B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1556792"/>
            <a:ext cx="72728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1.Ставане от сън не по късно от 7.00 ч. </a:t>
            </a:r>
            <a:r>
              <a:rPr lang="bg-BG" dirty="0"/>
              <a:t> </a:t>
            </a:r>
            <a:r>
              <a:rPr lang="bg-BG" dirty="0" smtClean="0"/>
              <a:t>Научните изследвания показват, че организма ни продължава да „спи“ поне два часа след физическото  събуждане. Това означава, че до 9.00 ч. съзнанието и мозъка няма да са толкова услужливи, колкото ни се иска.</a:t>
            </a:r>
          </a:p>
          <a:p>
            <a:r>
              <a:rPr lang="bg-BG" dirty="0" smtClean="0"/>
              <a:t>2. Задължителен сутрешен тоалет и задължителна лека закуска. Помолете родителите си от предния ден да ви приготвят нещо малко за хапване. Заедно с чаша натурален сок ще е достатъчно. </a:t>
            </a:r>
            <a:r>
              <a:rPr lang="bg-BG" b="1" dirty="0" smtClean="0"/>
              <a:t>Никакво кафе или енергийни храни и напитки. Трябва да сте хапнали нещо, защото следващото ви хранене ще е чак след 12.00  ч.</a:t>
            </a:r>
          </a:p>
          <a:p>
            <a:r>
              <a:rPr lang="bg-BG" dirty="0" smtClean="0"/>
              <a:t>3. Най- късно 8.00 ч. </a:t>
            </a:r>
            <a:r>
              <a:rPr lang="bg-BG" dirty="0"/>
              <a:t>т</a:t>
            </a:r>
            <a:r>
              <a:rPr lang="bg-BG" dirty="0" smtClean="0"/>
              <a:t>ръгване към училище. По пътя не се изкушавайте да ядете пици, дюнери, хамбургери или дори мазни банички. Ще ви причинят допълнителен дискомфорт на стомаха.</a:t>
            </a:r>
            <a:endParaRPr lang="bg-BG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973112"/>
            <a:ext cx="8424935" cy="1768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157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 smtClean="0"/>
              <a:t>Каква трябва да взема със себе си задължително преди да тръгна</a:t>
            </a:r>
            <a:endParaRPr lang="bg-BG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1772816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1. Лична ученическа карта</a:t>
            </a:r>
            <a:endParaRPr lang="bg-BG" dirty="0"/>
          </a:p>
        </p:txBody>
      </p:sp>
      <p:pic>
        <p:nvPicPr>
          <p:cNvPr id="3076" name="Picture 4" descr="https://www.book.store.bg/d-prdimages/wh70/609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319088"/>
            <a:ext cx="43815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700809"/>
            <a:ext cx="3960440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3725" y="3933056"/>
            <a:ext cx="678658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2. Служебната бележка получена от класния </a:t>
            </a:r>
            <a:r>
              <a:rPr lang="bg-BG" dirty="0" smtClean="0"/>
              <a:t>с </a:t>
            </a:r>
            <a:r>
              <a:rPr lang="bg-BG" dirty="0" smtClean="0"/>
              <a:t>входящия ми номер и залите , които са определени за двата изпита.</a:t>
            </a:r>
          </a:p>
          <a:p>
            <a:endParaRPr lang="bg-BG" dirty="0" smtClean="0"/>
          </a:p>
          <a:p>
            <a:r>
              <a:rPr lang="bg-BG" dirty="0" smtClean="0"/>
              <a:t>3. Черен химикал. По възможност си носете и резервен. </a:t>
            </a:r>
          </a:p>
          <a:p>
            <a:endParaRPr lang="bg-BG" dirty="0" smtClean="0"/>
          </a:p>
          <a:p>
            <a:r>
              <a:rPr lang="bg-BG" dirty="0" smtClean="0"/>
              <a:t>4. Предпазна  противоепидемологична маска за лицето </a:t>
            </a:r>
          </a:p>
          <a:p>
            <a:endParaRPr lang="bg-BG" dirty="0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293096"/>
            <a:ext cx="1584176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266" y="5513137"/>
            <a:ext cx="1752195" cy="1331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728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Какъв е графикът ни за 15.06.2020 г. - понеделник</a:t>
            </a:r>
            <a:endParaRPr lang="bg-BG" dirty="0"/>
          </a:p>
        </p:txBody>
      </p:sp>
      <p:sp>
        <p:nvSpPr>
          <p:cNvPr id="3" name="TextBox 2"/>
          <p:cNvSpPr txBox="1"/>
          <p:nvPr/>
        </p:nvSpPr>
        <p:spPr>
          <a:xfrm>
            <a:off x="539552" y="3140968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dirty="0"/>
          </a:p>
        </p:txBody>
      </p:sp>
      <p:sp>
        <p:nvSpPr>
          <p:cNvPr id="4" name="TextBox 3"/>
          <p:cNvSpPr txBox="1"/>
          <p:nvPr/>
        </p:nvSpPr>
        <p:spPr>
          <a:xfrm>
            <a:off x="539552" y="1700808"/>
            <a:ext cx="83529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Пристигане пред СУ „Иван Вазов“ не покъсно от 8.30 ч.</a:t>
            </a:r>
          </a:p>
          <a:p>
            <a:r>
              <a:rPr lang="bg-BG" dirty="0"/>
              <a:t>Заради противоепидемологичните условия влизането ще се осъществи през двата входа на училището : 7 А , 7 Б и 7 В </a:t>
            </a:r>
            <a:r>
              <a:rPr lang="bg-BG" dirty="0" smtClean="0"/>
              <a:t>клас от горния вход до кафе </a:t>
            </a:r>
            <a:r>
              <a:rPr lang="en-US" dirty="0" smtClean="0"/>
              <a:t>ADORE</a:t>
            </a:r>
          </a:p>
          <a:p>
            <a:endParaRPr lang="bg-BG" dirty="0"/>
          </a:p>
          <a:p>
            <a:endParaRPr lang="bg-BG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5" y="2914925"/>
            <a:ext cx="3240360" cy="2521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929702"/>
            <a:ext cx="3747570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656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421</TotalTime>
  <Words>1566</Words>
  <Application>Microsoft Office PowerPoint</Application>
  <PresentationFormat>On-screen Show (4:3)</PresentationFormat>
  <Paragraphs>115</Paragraphs>
  <Slides>31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Apex</vt:lpstr>
      <vt:lpstr>НАЦИОНАЛНО ВЪНШНО ОЦЕНЯВАНЕ 2019/2020 </vt:lpstr>
      <vt:lpstr>Какво да правим в дните преди изпитите?</vt:lpstr>
      <vt:lpstr>Покарайте колело!</vt:lpstr>
      <vt:lpstr>Излезте и се разходете сред природата</vt:lpstr>
      <vt:lpstr>PowerPoint Presentation</vt:lpstr>
      <vt:lpstr>В дните преди двата изпита заспиване не по- късно от 22.00 ч.</vt:lpstr>
      <vt:lpstr>Какъв е графикът ни за 15.06.2020 г. - понеделник</vt:lpstr>
      <vt:lpstr>Каква трябва да взема със себе си задължително преди да тръгна</vt:lpstr>
      <vt:lpstr>Какъв е графикът ни за 15.06.2020 г. - понеделник</vt:lpstr>
      <vt:lpstr>Какъв е графикът ни за 15.06.2020 г. - понеделник</vt:lpstr>
      <vt:lpstr>Какъв е графикът ни за 15.06.2020 г. - понеделник</vt:lpstr>
      <vt:lpstr>Какъв е графикът ни за 15.06.2020 г. - понеделник</vt:lpstr>
      <vt:lpstr>Какъв е графикът ни за 15.06.2020 г. - понеделник</vt:lpstr>
      <vt:lpstr>Какво трябва да правим в изпитната зала</vt:lpstr>
      <vt:lpstr>Какво трябва да правим в изпитната зала</vt:lpstr>
      <vt:lpstr>Какво включва изпитния комплект ?</vt:lpstr>
      <vt:lpstr>Какво включва изпитния комплект</vt:lpstr>
      <vt:lpstr>Какво включва изпитния комплект ?</vt:lpstr>
      <vt:lpstr>Какво включва изпитния комплект ?</vt:lpstr>
      <vt:lpstr>Изпитът започва</vt:lpstr>
      <vt:lpstr>Продължаваме напред</vt:lpstr>
      <vt:lpstr>Продължаваме напред</vt:lpstr>
      <vt:lpstr>Какво нямаме право да правим в залата по време на изпита</vt:lpstr>
      <vt:lpstr>Какво правим след като сме приключили</vt:lpstr>
      <vt:lpstr>Как приключват нещата нагледно</vt:lpstr>
      <vt:lpstr>Как приключват нещата нагледно</vt:lpstr>
      <vt:lpstr>Как приключват нещата нагледно</vt:lpstr>
      <vt:lpstr>Как приключват нещата нагледно</vt:lpstr>
      <vt:lpstr>17.06.2020 - изпит по математика</vt:lpstr>
      <vt:lpstr>ЗА ВЪПРОСИ И УТОЧНЕНИЯ ИМАТЕ ЦЯЛА СЕДМИЦА</vt:lpstr>
      <vt:lpstr>Важно !!!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НАЦИОНАЛНО ВЪНШНО ОЦЕНЯВАНЕ 2019/2020</dc:title>
  <dc:creator>User</dc:creator>
  <cp:lastModifiedBy>User</cp:lastModifiedBy>
  <cp:revision>49</cp:revision>
  <dcterms:created xsi:type="dcterms:W3CDTF">2020-06-05T13:11:48Z</dcterms:created>
  <dcterms:modified xsi:type="dcterms:W3CDTF">2020-06-06T17:00:02Z</dcterms:modified>
</cp:coreProperties>
</file>